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55" r:id="rId3"/>
    <p:sldId id="3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7" r:id="rId10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7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printerSettings" Target="printerSettings/printerSettings1.bin"/><Relationship Id="rId104" Type="http://schemas.openxmlformats.org/officeDocument/2006/relationships/presProps" Target="presProps.xml"/><Relationship Id="rId105" Type="http://schemas.openxmlformats.org/officeDocument/2006/relationships/viewProps" Target="viewProps.xml"/><Relationship Id="rId106" Type="http://schemas.openxmlformats.org/officeDocument/2006/relationships/theme" Target="theme/theme1.xml"/><Relationship Id="rId10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971BD9EF-77D5-E841-9536-0CC4050A7044}" type="datetimeFigureOut">
              <a:rPr lang="en-US" smtClean="0"/>
              <a:t>17/04/23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567DC-047B-8D40-B0F3-E382909522E1}" type="slidenum">
              <a:rPr lang="en-US" smtClean="0"/>
              <a:t>‹#›</a:t>
            </a:fld>
            <a:endParaRPr lang="en-US"/>
          </a:p>
        </p:txBody>
      </p:sp>
    </p:spTree>
    <p:extLst>
      <p:ext uri="{BB962C8B-B14F-4D97-AF65-F5344CB8AC3E}">
        <p14:creationId xmlns:p14="http://schemas.microsoft.com/office/powerpoint/2010/main" val="2114768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971BD9EF-77D5-E841-9536-0CC4050A7044}" type="datetimeFigureOut">
              <a:rPr lang="en-US" smtClean="0"/>
              <a:t>17/04/23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567DC-047B-8D40-B0F3-E382909522E1}" type="slidenum">
              <a:rPr lang="en-US" smtClean="0"/>
              <a:t>‹#›</a:t>
            </a:fld>
            <a:endParaRPr lang="en-US"/>
          </a:p>
        </p:txBody>
      </p:sp>
    </p:spTree>
    <p:extLst>
      <p:ext uri="{BB962C8B-B14F-4D97-AF65-F5344CB8AC3E}">
        <p14:creationId xmlns:p14="http://schemas.microsoft.com/office/powerpoint/2010/main" val="1607815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971BD9EF-77D5-E841-9536-0CC4050A7044}" type="datetimeFigureOut">
              <a:rPr lang="en-US" smtClean="0"/>
              <a:t>17/04/23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567DC-047B-8D40-B0F3-E382909522E1}" type="slidenum">
              <a:rPr lang="en-US" smtClean="0"/>
              <a:t>‹#›</a:t>
            </a:fld>
            <a:endParaRPr lang="en-US"/>
          </a:p>
        </p:txBody>
      </p:sp>
    </p:spTree>
    <p:extLst>
      <p:ext uri="{BB962C8B-B14F-4D97-AF65-F5344CB8AC3E}">
        <p14:creationId xmlns:p14="http://schemas.microsoft.com/office/powerpoint/2010/main" val="1990872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971BD9EF-77D5-E841-9536-0CC4050A7044}" type="datetimeFigureOut">
              <a:rPr lang="en-US" smtClean="0"/>
              <a:t>17/04/23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567DC-047B-8D40-B0F3-E382909522E1}" type="slidenum">
              <a:rPr lang="en-US" smtClean="0"/>
              <a:t>‹#›</a:t>
            </a:fld>
            <a:endParaRPr lang="en-US"/>
          </a:p>
        </p:txBody>
      </p:sp>
    </p:spTree>
    <p:extLst>
      <p:ext uri="{BB962C8B-B14F-4D97-AF65-F5344CB8AC3E}">
        <p14:creationId xmlns:p14="http://schemas.microsoft.com/office/powerpoint/2010/main" val="203181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971BD9EF-77D5-E841-9536-0CC4050A7044}" type="datetimeFigureOut">
              <a:rPr lang="en-US" smtClean="0"/>
              <a:t>17/04/23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567DC-047B-8D40-B0F3-E382909522E1}" type="slidenum">
              <a:rPr lang="en-US" smtClean="0"/>
              <a:t>‹#›</a:t>
            </a:fld>
            <a:endParaRPr lang="en-US"/>
          </a:p>
        </p:txBody>
      </p:sp>
    </p:spTree>
    <p:extLst>
      <p:ext uri="{BB962C8B-B14F-4D97-AF65-F5344CB8AC3E}">
        <p14:creationId xmlns:p14="http://schemas.microsoft.com/office/powerpoint/2010/main" val="4165821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971BD9EF-77D5-E841-9536-0CC4050A7044}" type="datetimeFigureOut">
              <a:rPr lang="en-US" smtClean="0"/>
              <a:t>17/04/23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567DC-047B-8D40-B0F3-E382909522E1}" type="slidenum">
              <a:rPr lang="en-US" smtClean="0"/>
              <a:t>‹#›</a:t>
            </a:fld>
            <a:endParaRPr lang="en-US"/>
          </a:p>
        </p:txBody>
      </p:sp>
    </p:spTree>
    <p:extLst>
      <p:ext uri="{BB962C8B-B14F-4D97-AF65-F5344CB8AC3E}">
        <p14:creationId xmlns:p14="http://schemas.microsoft.com/office/powerpoint/2010/main" val="2111514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971BD9EF-77D5-E841-9536-0CC4050A7044}" type="datetimeFigureOut">
              <a:rPr lang="en-US" smtClean="0"/>
              <a:t>17/04/23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5567DC-047B-8D40-B0F3-E382909522E1}" type="slidenum">
              <a:rPr lang="en-US" smtClean="0"/>
              <a:t>‹#›</a:t>
            </a:fld>
            <a:endParaRPr lang="en-US"/>
          </a:p>
        </p:txBody>
      </p:sp>
    </p:spTree>
    <p:extLst>
      <p:ext uri="{BB962C8B-B14F-4D97-AF65-F5344CB8AC3E}">
        <p14:creationId xmlns:p14="http://schemas.microsoft.com/office/powerpoint/2010/main" val="232513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971BD9EF-77D5-E841-9536-0CC4050A7044}" type="datetimeFigureOut">
              <a:rPr lang="en-US" smtClean="0"/>
              <a:t>17/04/23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5567DC-047B-8D40-B0F3-E382909522E1}" type="slidenum">
              <a:rPr lang="en-US" smtClean="0"/>
              <a:t>‹#›</a:t>
            </a:fld>
            <a:endParaRPr lang="en-US"/>
          </a:p>
        </p:txBody>
      </p:sp>
    </p:spTree>
    <p:extLst>
      <p:ext uri="{BB962C8B-B14F-4D97-AF65-F5344CB8AC3E}">
        <p14:creationId xmlns:p14="http://schemas.microsoft.com/office/powerpoint/2010/main" val="2625580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BD9EF-77D5-E841-9536-0CC4050A7044}" type="datetimeFigureOut">
              <a:rPr lang="en-US" smtClean="0"/>
              <a:t>17/04/23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5567DC-047B-8D40-B0F3-E382909522E1}" type="slidenum">
              <a:rPr lang="en-US" smtClean="0"/>
              <a:t>‹#›</a:t>
            </a:fld>
            <a:endParaRPr lang="en-US"/>
          </a:p>
        </p:txBody>
      </p:sp>
    </p:spTree>
    <p:extLst>
      <p:ext uri="{BB962C8B-B14F-4D97-AF65-F5344CB8AC3E}">
        <p14:creationId xmlns:p14="http://schemas.microsoft.com/office/powerpoint/2010/main" val="1666246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971BD9EF-77D5-E841-9536-0CC4050A7044}" type="datetimeFigureOut">
              <a:rPr lang="en-US" smtClean="0"/>
              <a:t>17/04/23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567DC-047B-8D40-B0F3-E382909522E1}" type="slidenum">
              <a:rPr lang="en-US" smtClean="0"/>
              <a:t>‹#›</a:t>
            </a:fld>
            <a:endParaRPr lang="en-US"/>
          </a:p>
        </p:txBody>
      </p:sp>
    </p:spTree>
    <p:extLst>
      <p:ext uri="{BB962C8B-B14F-4D97-AF65-F5344CB8AC3E}">
        <p14:creationId xmlns:p14="http://schemas.microsoft.com/office/powerpoint/2010/main" val="63494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971BD9EF-77D5-E841-9536-0CC4050A7044}" type="datetimeFigureOut">
              <a:rPr lang="en-US" smtClean="0"/>
              <a:t>17/04/23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567DC-047B-8D40-B0F3-E382909522E1}" type="slidenum">
              <a:rPr lang="en-US" smtClean="0"/>
              <a:t>‹#›</a:t>
            </a:fld>
            <a:endParaRPr lang="en-US"/>
          </a:p>
        </p:txBody>
      </p:sp>
    </p:spTree>
    <p:extLst>
      <p:ext uri="{BB962C8B-B14F-4D97-AF65-F5344CB8AC3E}">
        <p14:creationId xmlns:p14="http://schemas.microsoft.com/office/powerpoint/2010/main" val="37530047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BD9EF-77D5-E841-9536-0CC4050A7044}" type="datetimeFigureOut">
              <a:rPr lang="en-US" smtClean="0"/>
              <a:t>17/04/23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567DC-047B-8D40-B0F3-E382909522E1}" type="slidenum">
              <a:rPr lang="en-US" smtClean="0"/>
              <a:t>‹#›</a:t>
            </a:fld>
            <a:endParaRPr lang="en-US"/>
          </a:p>
        </p:txBody>
      </p:sp>
    </p:spTree>
    <p:extLst>
      <p:ext uri="{BB962C8B-B14F-4D97-AF65-F5344CB8AC3E}">
        <p14:creationId xmlns:p14="http://schemas.microsoft.com/office/powerpoint/2010/main" val="4269861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2.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Course Name: Fundamentals of Investment </a:t>
            </a:r>
            <a:endParaRPr lang="en-US" dirty="0"/>
          </a:p>
        </p:txBody>
      </p:sp>
      <p:sp>
        <p:nvSpPr>
          <p:cNvPr id="3" name="Subtitle 2"/>
          <p:cNvSpPr>
            <a:spLocks noGrp="1"/>
          </p:cNvSpPr>
          <p:nvPr>
            <p:ph type="subTitle" idx="1"/>
          </p:nvPr>
        </p:nvSpPr>
        <p:spPr/>
        <p:txBody>
          <a:bodyPr/>
          <a:lstStyle/>
          <a:p>
            <a:r>
              <a:rPr lang="en-US" dirty="0" smtClean="0"/>
              <a:t>Week 1: The Investment Environment</a:t>
            </a:r>
            <a:endParaRPr lang="en-US" dirty="0"/>
          </a:p>
        </p:txBody>
      </p:sp>
    </p:spTree>
    <p:extLst>
      <p:ext uri="{BB962C8B-B14F-4D97-AF65-F5344CB8AC3E}">
        <p14:creationId xmlns:p14="http://schemas.microsoft.com/office/powerpoint/2010/main" val="1632029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1143000"/>
            <a:ext cx="8669867" cy="5715000"/>
          </a:xfrm>
          <a:prstGeom prst="rect">
            <a:avLst/>
          </a:prstGeom>
        </p:spPr>
      </p:pic>
      <p:sp>
        <p:nvSpPr>
          <p:cNvPr id="3" name="TextBox 2"/>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729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SEBI</a:t>
            </a:r>
            <a:endParaRPr lang="en-US" dirty="0"/>
          </a:p>
        </p:txBody>
      </p:sp>
      <p:sp>
        <p:nvSpPr>
          <p:cNvPr id="3" name="Content Placeholder 2"/>
          <p:cNvSpPr>
            <a:spLocks noGrp="1"/>
          </p:cNvSpPr>
          <p:nvPr>
            <p:ph idx="1"/>
          </p:nvPr>
        </p:nvSpPr>
        <p:spPr/>
        <p:txBody>
          <a:bodyPr/>
          <a:lstStyle/>
          <a:p>
            <a:pPr algn="just"/>
            <a:r>
              <a:rPr lang="en-US" dirty="0" smtClean="0"/>
              <a:t>SEBI was established in 1988 and was given statutory powers on April 12, 1992, through the SEBI Act, 1992. The main objectives of SEBI are to protect the interests of investors in securities and to promote the development and regulation of the securities market in India.</a:t>
            </a: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12528390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1: Learning Outcome</a:t>
            </a:r>
            <a:endParaRPr lang="en-US" dirty="0"/>
          </a:p>
        </p:txBody>
      </p:sp>
      <p:sp>
        <p:nvSpPr>
          <p:cNvPr id="3" name="Content Placeholder 2"/>
          <p:cNvSpPr>
            <a:spLocks noGrp="1"/>
          </p:cNvSpPr>
          <p:nvPr>
            <p:ph idx="1"/>
          </p:nvPr>
        </p:nvSpPr>
        <p:spPr/>
        <p:txBody>
          <a:bodyPr/>
          <a:lstStyle/>
          <a:p>
            <a:pPr marL="0" indent="0" algn="just">
              <a:buNone/>
            </a:pPr>
            <a:r>
              <a:rPr lang="en-IN" dirty="0"/>
              <a:t>Learners will learn about the basics of investments, investment alternatives available , Indian securitiies market in terms of capital and money market, stock market indices, market participants and concepts of risk and return</a:t>
            </a:r>
            <a:r>
              <a:rPr lang="en-US" dirty="0" smtClean="0">
                <a:effectLst/>
              </a:rPr>
              <a:t> </a:t>
            </a:r>
            <a:endParaRPr lang="en-US" dirty="0"/>
          </a:p>
        </p:txBody>
      </p:sp>
    </p:spTree>
    <p:extLst>
      <p:ext uri="{BB962C8B-B14F-4D97-AF65-F5344CB8AC3E}">
        <p14:creationId xmlns:p14="http://schemas.microsoft.com/office/powerpoint/2010/main" val="1043649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591" y="762000"/>
            <a:ext cx="9061409" cy="6096000"/>
          </a:xfrm>
          <a:prstGeom prst="rect">
            <a:avLst/>
          </a:prstGeom>
        </p:spPr>
      </p:pic>
      <p:sp>
        <p:nvSpPr>
          <p:cNvPr id="3" name="TextBox 2"/>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0284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22338"/>
            <a:ext cx="9144000" cy="5761434"/>
          </a:xfrm>
          <a:prstGeom prst="rect">
            <a:avLst/>
          </a:prstGeom>
        </p:spPr>
      </p:pic>
      <p:sp>
        <p:nvSpPr>
          <p:cNvPr id="3" name="TextBox 2"/>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572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31332"/>
            <a:ext cx="9144000" cy="5615319"/>
          </a:xfrm>
          <a:prstGeom prst="rect">
            <a:avLst/>
          </a:prstGeom>
        </p:spPr>
      </p:pic>
      <p:sp>
        <p:nvSpPr>
          <p:cNvPr id="3" name="TextBox 2"/>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369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874888"/>
            <a:ext cx="8522563" cy="5983111"/>
          </a:xfrm>
          <a:prstGeom prst="rect">
            <a:avLst/>
          </a:prstGeom>
        </p:spPr>
      </p:pic>
      <p:sp>
        <p:nvSpPr>
          <p:cNvPr id="3" name="TextBox 2"/>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2027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 y="1030110"/>
            <a:ext cx="9096622" cy="5827889"/>
          </a:xfrm>
          <a:prstGeom prst="rect">
            <a:avLst/>
          </a:prstGeom>
        </p:spPr>
      </p:pic>
      <p:sp>
        <p:nvSpPr>
          <p:cNvPr id="3" name="TextBox 2"/>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1193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500" y="762000"/>
            <a:ext cx="9003323" cy="6096000"/>
          </a:xfrm>
          <a:prstGeom prst="rect">
            <a:avLst/>
          </a:prstGeom>
        </p:spPr>
      </p:pic>
      <p:sp>
        <p:nvSpPr>
          <p:cNvPr id="3" name="TextBox 2"/>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746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89000"/>
            <a:ext cx="9144000" cy="5940888"/>
          </a:xfrm>
          <a:prstGeom prst="rect">
            <a:avLst/>
          </a:prstGeom>
        </p:spPr>
      </p:pic>
      <p:sp>
        <p:nvSpPr>
          <p:cNvPr id="3" name="TextBox 2"/>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6912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74889"/>
            <a:ext cx="9144000" cy="5847380"/>
          </a:xfrm>
          <a:prstGeom prst="rect">
            <a:avLst/>
          </a:prstGeom>
        </p:spPr>
      </p:pic>
      <p:sp>
        <p:nvSpPr>
          <p:cNvPr id="3" name="TextBox 2"/>
          <p:cNvSpPr txBox="1"/>
          <p:nvPr/>
        </p:nvSpPr>
        <p:spPr>
          <a:xfrm>
            <a:off x="90585" y="6364193"/>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868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32556"/>
            <a:ext cx="9144000" cy="5926821"/>
          </a:xfrm>
          <a:prstGeom prst="rect">
            <a:avLst/>
          </a:prstGeom>
        </p:spPr>
      </p:pic>
      <p:sp>
        <p:nvSpPr>
          <p:cNvPr id="3" name="TextBox 2"/>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0"/>
            <a:ext cx="2000250" cy="83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6413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Learning Objectives</a:t>
            </a:r>
            <a:endParaRPr lang="en-US" dirty="0"/>
          </a:p>
        </p:txBody>
      </p:sp>
      <p:sp>
        <p:nvSpPr>
          <p:cNvPr id="3" name="Content Placeholder 2"/>
          <p:cNvSpPr>
            <a:spLocks noGrp="1"/>
          </p:cNvSpPr>
          <p:nvPr>
            <p:ph idx="1"/>
          </p:nvPr>
        </p:nvSpPr>
        <p:spPr/>
        <p:txBody>
          <a:bodyPr>
            <a:normAutofit fontScale="85000" lnSpcReduction="10000"/>
          </a:bodyPr>
          <a:lstStyle/>
          <a:p>
            <a:pPr marL="0" indent="0" algn="just">
              <a:buNone/>
            </a:pPr>
            <a:r>
              <a:rPr lang="en-US" sz="1800" dirty="0"/>
              <a:t>The learning objectives of a fundamentals of investment course typically include</a:t>
            </a:r>
            <a:r>
              <a:rPr lang="en-US" sz="1800" dirty="0" smtClean="0"/>
              <a:t>:</a:t>
            </a:r>
          </a:p>
          <a:p>
            <a:pPr marL="0" indent="0" algn="just">
              <a:buNone/>
            </a:pPr>
            <a:r>
              <a:rPr lang="en-US" sz="1800" b="1" dirty="0" smtClean="0"/>
              <a:t>1. Understanding </a:t>
            </a:r>
            <a:r>
              <a:rPr lang="en-US" sz="1800" b="1" dirty="0"/>
              <a:t>investment principles</a:t>
            </a:r>
            <a:r>
              <a:rPr lang="en-US" sz="1800" dirty="0"/>
              <a:t>: </a:t>
            </a:r>
            <a:r>
              <a:rPr lang="en-US" sz="1800" dirty="0" smtClean="0"/>
              <a:t>Learners </a:t>
            </a:r>
            <a:r>
              <a:rPr lang="en-US" sz="1800" dirty="0"/>
              <a:t>should grasp fundamental concepts such as risk, return, time value of money, and diversification</a:t>
            </a:r>
            <a:r>
              <a:rPr lang="en-US" sz="1800" dirty="0" smtClean="0"/>
              <a:t>.</a:t>
            </a:r>
          </a:p>
          <a:p>
            <a:pPr marL="0" indent="0" algn="just">
              <a:buNone/>
            </a:pPr>
            <a:r>
              <a:rPr lang="en-US" sz="1800" dirty="0" smtClean="0"/>
              <a:t>2. </a:t>
            </a:r>
            <a:r>
              <a:rPr lang="en-US" sz="1800" b="1" dirty="0" smtClean="0"/>
              <a:t>Analyzing </a:t>
            </a:r>
            <a:r>
              <a:rPr lang="en-US" sz="1800" b="1" dirty="0"/>
              <a:t>investment opportunities:</a:t>
            </a:r>
            <a:r>
              <a:rPr lang="en-US" sz="1800" dirty="0"/>
              <a:t> Learners should be able to evaluate various investment options, including stocks, bonds, mutual funds, real estate, and alternative investments</a:t>
            </a:r>
            <a:r>
              <a:rPr lang="en-US" sz="1800" dirty="0" smtClean="0"/>
              <a:t>.</a:t>
            </a:r>
          </a:p>
          <a:p>
            <a:pPr marL="0" indent="0" algn="just">
              <a:buNone/>
            </a:pPr>
            <a:r>
              <a:rPr lang="en-US" sz="1800" dirty="0" smtClean="0"/>
              <a:t>3. </a:t>
            </a:r>
            <a:r>
              <a:rPr lang="en-US" sz="1800" b="1" dirty="0" smtClean="0"/>
              <a:t>Constructing </a:t>
            </a:r>
            <a:r>
              <a:rPr lang="en-US" sz="1800" b="1" dirty="0"/>
              <a:t>investment portfolios: </a:t>
            </a:r>
            <a:r>
              <a:rPr lang="en-US" sz="1800" dirty="0" smtClean="0"/>
              <a:t>Learners </a:t>
            </a:r>
            <a:r>
              <a:rPr lang="en-US" sz="1800" dirty="0"/>
              <a:t>should learn how to design investment portfolios that align with their financial goals, risk tolerance, and time horizon</a:t>
            </a:r>
            <a:r>
              <a:rPr lang="en-US" sz="1800" dirty="0" smtClean="0"/>
              <a:t>.</a:t>
            </a:r>
          </a:p>
          <a:p>
            <a:pPr marL="0" indent="0" algn="just">
              <a:buNone/>
            </a:pPr>
            <a:r>
              <a:rPr lang="en-US" sz="1800" dirty="0" smtClean="0"/>
              <a:t>4. </a:t>
            </a:r>
            <a:r>
              <a:rPr lang="en-US" sz="1800" b="1" dirty="0" smtClean="0"/>
              <a:t>Assessing </a:t>
            </a:r>
            <a:r>
              <a:rPr lang="en-US" sz="1800" b="1" dirty="0"/>
              <a:t>risk and return:</a:t>
            </a:r>
            <a:r>
              <a:rPr lang="en-US" sz="1800" dirty="0"/>
              <a:t> Participants should be able to assess the risk-return tradeoff of different investment choices and understand how risk affects investment performance</a:t>
            </a:r>
            <a:r>
              <a:rPr lang="en-US" sz="1800" dirty="0" smtClean="0"/>
              <a:t>.</a:t>
            </a:r>
          </a:p>
          <a:p>
            <a:pPr marL="0" indent="0" algn="just">
              <a:buNone/>
            </a:pPr>
            <a:r>
              <a:rPr lang="en-US" sz="1800" b="1" dirty="0" smtClean="0"/>
              <a:t>5.Applying </a:t>
            </a:r>
            <a:r>
              <a:rPr lang="en-US" sz="1800" b="1" dirty="0"/>
              <a:t>investment strategies:</a:t>
            </a:r>
            <a:r>
              <a:rPr lang="en-US" sz="1800" dirty="0"/>
              <a:t> Learners should gain practical knowledge of investment strategies such as value investing, growth investing, income investing, and market timing</a:t>
            </a:r>
            <a:r>
              <a:rPr lang="en-US" sz="1800" dirty="0" smtClean="0"/>
              <a:t>.</a:t>
            </a:r>
          </a:p>
          <a:p>
            <a:pPr marL="0" indent="0" algn="just">
              <a:buNone/>
            </a:pPr>
            <a:r>
              <a:rPr lang="en-US" sz="1800" dirty="0" smtClean="0"/>
              <a:t>6.</a:t>
            </a:r>
            <a:r>
              <a:rPr lang="en-US" sz="1800" b="1" dirty="0" smtClean="0"/>
              <a:t>Understanding </a:t>
            </a:r>
            <a:r>
              <a:rPr lang="en-US" sz="1800" b="1" dirty="0"/>
              <a:t>market dynamics:</a:t>
            </a:r>
            <a:r>
              <a:rPr lang="en-US" sz="1800" dirty="0"/>
              <a:t> </a:t>
            </a:r>
            <a:r>
              <a:rPr lang="en-US" sz="1800" dirty="0" smtClean="0"/>
              <a:t>Learners </a:t>
            </a:r>
            <a:r>
              <a:rPr lang="en-US" sz="1800" dirty="0"/>
              <a:t>should comprehend the functioning of financial markets, including market efficiency, investor behavior, and the impact of economic factors on investment decisions</a:t>
            </a:r>
            <a:r>
              <a:rPr lang="en-US" sz="1800" dirty="0" smtClean="0"/>
              <a:t>.</a:t>
            </a:r>
          </a:p>
          <a:p>
            <a:pPr marL="0" indent="0" algn="just">
              <a:buNone/>
            </a:pPr>
            <a:r>
              <a:rPr lang="en-US" sz="1800" dirty="0" smtClean="0"/>
              <a:t>7.</a:t>
            </a:r>
            <a:r>
              <a:rPr lang="en-US" sz="1800" b="1" dirty="0" smtClean="0"/>
              <a:t>Practicing </a:t>
            </a:r>
            <a:r>
              <a:rPr lang="en-US" sz="1800" b="1" dirty="0"/>
              <a:t>investment analysis:</a:t>
            </a:r>
            <a:r>
              <a:rPr lang="en-US" sz="1800" dirty="0"/>
              <a:t> </a:t>
            </a:r>
            <a:r>
              <a:rPr lang="en-US" sz="1800" dirty="0" smtClean="0"/>
              <a:t>Learners </a:t>
            </a:r>
            <a:r>
              <a:rPr lang="en-US" sz="1800" dirty="0"/>
              <a:t>should develop skills in financial analysis, including reading financial statements, analyzing company performance, and conducting </a:t>
            </a:r>
            <a:r>
              <a:rPr lang="en-US" sz="1800" dirty="0" smtClean="0"/>
              <a:t>valuation</a:t>
            </a:r>
          </a:p>
          <a:p>
            <a:pPr marL="0" indent="0" algn="just">
              <a:buNone/>
            </a:pPr>
            <a:r>
              <a:rPr lang="en-US" sz="1800" dirty="0" smtClean="0"/>
              <a:t>8. </a:t>
            </a:r>
            <a:r>
              <a:rPr lang="en-US" sz="1800" b="1" dirty="0" smtClean="0"/>
              <a:t>Investor Protection: </a:t>
            </a:r>
            <a:r>
              <a:rPr lang="en-US" sz="1800" dirty="0" smtClean="0"/>
              <a:t>Learners should develop awareness about the investor protection laws and role of various bodies in investor interest protection and grievance handling. They should also gain knowledge about investor awareness and activism.</a:t>
            </a:r>
          </a:p>
          <a:p>
            <a:pPr marL="0" indent="0" algn="just">
              <a:buNone/>
            </a:pPr>
            <a:endParaRPr lang="en-US" sz="1800" dirty="0"/>
          </a:p>
        </p:txBody>
      </p:sp>
    </p:spTree>
    <p:extLst>
      <p:ext uri="{BB962C8B-B14F-4D97-AF65-F5344CB8AC3E}">
        <p14:creationId xmlns:p14="http://schemas.microsoft.com/office/powerpoint/2010/main" val="2087614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60778"/>
            <a:ext cx="9144000" cy="5923006"/>
          </a:xfrm>
          <a:prstGeom prst="rect">
            <a:avLst/>
          </a:prstGeom>
        </p:spPr>
      </p:pic>
      <p:sp>
        <p:nvSpPr>
          <p:cNvPr id="3" name="TextBox 2"/>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470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60778"/>
            <a:ext cx="9144000" cy="5898599"/>
          </a:xfrm>
          <a:prstGeom prst="rect">
            <a:avLst/>
          </a:prstGeom>
        </p:spPr>
      </p:pic>
      <p:sp>
        <p:nvSpPr>
          <p:cNvPr id="3" name="TextBox 2"/>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064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47888"/>
            <a:ext cx="9144000" cy="6053755"/>
          </a:xfrm>
          <a:prstGeom prst="rect">
            <a:avLst/>
          </a:prstGeom>
        </p:spPr>
      </p:pic>
      <p:sp>
        <p:nvSpPr>
          <p:cNvPr id="3" name="TextBox 2"/>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3520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47889"/>
            <a:ext cx="9144000" cy="5893616"/>
          </a:xfrm>
          <a:prstGeom prst="rect">
            <a:avLst/>
          </a:prstGeom>
        </p:spPr>
      </p:pic>
      <p:sp>
        <p:nvSpPr>
          <p:cNvPr id="3" name="TextBox 2"/>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1608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60778"/>
            <a:ext cx="9144000" cy="5908917"/>
          </a:xfrm>
          <a:prstGeom prst="rect">
            <a:avLst/>
          </a:prstGeom>
        </p:spPr>
      </p:pic>
      <p:sp>
        <p:nvSpPr>
          <p:cNvPr id="3" name="TextBox 2"/>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514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17222"/>
            <a:ext cx="9144000" cy="5931848"/>
          </a:xfrm>
          <a:prstGeom prst="rect">
            <a:avLst/>
          </a:prstGeom>
        </p:spPr>
      </p:pic>
      <p:sp>
        <p:nvSpPr>
          <p:cNvPr id="3" name="TextBox 2"/>
          <p:cNvSpPr txBox="1"/>
          <p:nvPr/>
        </p:nvSpPr>
        <p:spPr>
          <a:xfrm>
            <a:off x="90585" y="6394075"/>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95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 y="922338"/>
            <a:ext cx="9061409" cy="5935662"/>
          </a:xfrm>
          <a:prstGeom prst="rect">
            <a:avLst/>
          </a:prstGeom>
        </p:spPr>
      </p:pic>
      <p:sp>
        <p:nvSpPr>
          <p:cNvPr id="3" name="TextBox 2"/>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338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200" y="790222"/>
            <a:ext cx="8712893" cy="5768204"/>
          </a:xfrm>
          <a:prstGeom prst="rect">
            <a:avLst/>
          </a:prstGeom>
        </p:spPr>
      </p:pic>
      <p:sp>
        <p:nvSpPr>
          <p:cNvPr id="3" name="TextBox 2"/>
          <p:cNvSpPr txBox="1"/>
          <p:nvPr/>
        </p:nvSpPr>
        <p:spPr>
          <a:xfrm>
            <a:off x="90585" y="6528544"/>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1438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600" y="804332"/>
            <a:ext cx="8934595" cy="6053667"/>
          </a:xfrm>
          <a:prstGeom prst="rect">
            <a:avLst/>
          </a:prstGeom>
        </p:spPr>
      </p:pic>
      <p:sp>
        <p:nvSpPr>
          <p:cNvPr id="3" name="TextBox 2"/>
          <p:cNvSpPr txBox="1"/>
          <p:nvPr/>
        </p:nvSpPr>
        <p:spPr>
          <a:xfrm>
            <a:off x="90585" y="6483721"/>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2995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493"/>
            <a:ext cx="8229600" cy="1143000"/>
          </a:xfrm>
        </p:spPr>
        <p:txBody>
          <a:bodyPr/>
          <a:lstStyle/>
          <a:p>
            <a:r>
              <a:rPr lang="en-US" dirty="0" smtClean="0"/>
              <a:t>Alternative Forms of Investment</a:t>
            </a: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1871479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1: Learning Objectives</a:t>
            </a:r>
            <a:endParaRPr lang="en-US" dirty="0"/>
          </a:p>
        </p:txBody>
      </p:sp>
      <p:sp>
        <p:nvSpPr>
          <p:cNvPr id="3" name="Content Placeholder 2"/>
          <p:cNvSpPr>
            <a:spLocks noGrp="1"/>
          </p:cNvSpPr>
          <p:nvPr>
            <p:ph idx="1"/>
          </p:nvPr>
        </p:nvSpPr>
        <p:spPr/>
        <p:txBody>
          <a:bodyPr/>
          <a:lstStyle/>
          <a:p>
            <a:pPr marL="0" indent="0" algn="just">
              <a:buNone/>
            </a:pPr>
            <a:r>
              <a:rPr lang="en-US" dirty="0" smtClean="0"/>
              <a:t>The basic objective is to understand the investment environment in terms of  identifying  the components of the financial system, types of investments and concepts of risk and return etc.</a:t>
            </a:r>
            <a:endParaRPr lang="en-US" dirty="0"/>
          </a:p>
        </p:txBody>
      </p:sp>
    </p:spTree>
    <p:extLst>
      <p:ext uri="{BB962C8B-B14F-4D97-AF65-F5344CB8AC3E}">
        <p14:creationId xmlns:p14="http://schemas.microsoft.com/office/powerpoint/2010/main" val="3306405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616" y="1286266"/>
            <a:ext cx="8229600" cy="1143000"/>
          </a:xfrm>
        </p:spPr>
        <p:txBody>
          <a:bodyPr/>
          <a:lstStyle/>
          <a:p>
            <a:r>
              <a:rPr lang="en-US" dirty="0" smtClean="0"/>
              <a:t>Government Securities</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Types of Securities</a:t>
            </a:r>
          </a:p>
          <a:p>
            <a:pPr>
              <a:buFont typeface="Wingdings" charset="2"/>
              <a:buChar char="ü"/>
            </a:pPr>
            <a:r>
              <a:rPr lang="en-US" dirty="0" smtClean="0"/>
              <a:t>Promissory Notes</a:t>
            </a:r>
          </a:p>
          <a:p>
            <a:pPr>
              <a:buFont typeface="Wingdings" charset="2"/>
              <a:buChar char="ü"/>
            </a:pPr>
            <a:r>
              <a:rPr lang="en-US" dirty="0" smtClean="0"/>
              <a:t>Stock Certificates</a:t>
            </a: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3832023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Insurance</a:t>
            </a:r>
            <a:endParaRPr lang="en-US" dirty="0"/>
          </a:p>
        </p:txBody>
      </p:sp>
      <p:sp>
        <p:nvSpPr>
          <p:cNvPr id="3" name="Content Placeholder 2"/>
          <p:cNvSpPr>
            <a:spLocks noGrp="1"/>
          </p:cNvSpPr>
          <p:nvPr>
            <p:ph idx="1"/>
          </p:nvPr>
        </p:nvSpPr>
        <p:spPr/>
        <p:txBody>
          <a:bodyPr/>
          <a:lstStyle/>
          <a:p>
            <a:pPr marL="0" indent="0">
              <a:buNone/>
            </a:pPr>
            <a:r>
              <a:rPr lang="en-US" dirty="0" smtClean="0"/>
              <a:t>Features of Life Insurance</a:t>
            </a:r>
          </a:p>
          <a:p>
            <a:r>
              <a:rPr lang="en-US" dirty="0" smtClean="0"/>
              <a:t>Element of Protection</a:t>
            </a:r>
          </a:p>
          <a:p>
            <a:r>
              <a:rPr lang="en-US" dirty="0" smtClean="0"/>
              <a:t>Element of Investment</a:t>
            </a:r>
          </a:p>
          <a:p>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3174287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a:t>
            </a:r>
            <a:endParaRPr lang="en-US" dirty="0"/>
          </a:p>
        </p:txBody>
      </p:sp>
      <p:sp>
        <p:nvSpPr>
          <p:cNvPr id="3" name="Content Placeholder 2"/>
          <p:cNvSpPr>
            <a:spLocks noGrp="1"/>
          </p:cNvSpPr>
          <p:nvPr>
            <p:ph idx="1"/>
          </p:nvPr>
        </p:nvSpPr>
        <p:spPr/>
        <p:txBody>
          <a:bodyPr/>
          <a:lstStyle/>
          <a:p>
            <a:r>
              <a:rPr lang="en-US" dirty="0" smtClean="0"/>
              <a:t>Objectives of investing in Units</a:t>
            </a:r>
          </a:p>
          <a:p>
            <a:pPr>
              <a:buFont typeface="Wingdings" charset="2"/>
              <a:buChar char="ü"/>
            </a:pPr>
            <a:r>
              <a:rPr lang="en-US" dirty="0" smtClean="0"/>
              <a:t>Safety</a:t>
            </a:r>
          </a:p>
          <a:p>
            <a:pPr>
              <a:buFont typeface="Wingdings" charset="2"/>
              <a:buChar char="ü"/>
            </a:pPr>
            <a:r>
              <a:rPr lang="en-US" dirty="0" smtClean="0"/>
              <a:t>Growth in Dividends</a:t>
            </a:r>
          </a:p>
          <a:p>
            <a:pPr>
              <a:buFont typeface="Wingdings" charset="2"/>
              <a:buChar char="ü"/>
            </a:pPr>
            <a:r>
              <a:rPr lang="en-US" dirty="0" smtClean="0"/>
              <a:t>Liquidity</a:t>
            </a: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2121963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Banks</a:t>
            </a:r>
            <a:endParaRPr lang="en-US" dirty="0"/>
          </a:p>
        </p:txBody>
      </p:sp>
      <p:sp>
        <p:nvSpPr>
          <p:cNvPr id="3" name="Content Placeholder 2"/>
          <p:cNvSpPr>
            <a:spLocks noGrp="1"/>
          </p:cNvSpPr>
          <p:nvPr>
            <p:ph idx="1"/>
          </p:nvPr>
        </p:nvSpPr>
        <p:spPr/>
        <p:txBody>
          <a:bodyPr/>
          <a:lstStyle/>
          <a:p>
            <a:r>
              <a:rPr lang="en-US" dirty="0" smtClean="0"/>
              <a:t>Savings Bank account</a:t>
            </a:r>
          </a:p>
          <a:p>
            <a:r>
              <a:rPr lang="en-US" dirty="0" smtClean="0"/>
              <a:t>Current account</a:t>
            </a:r>
          </a:p>
          <a:p>
            <a:r>
              <a:rPr lang="en-US" dirty="0" smtClean="0"/>
              <a:t>Recurring Deposits</a:t>
            </a:r>
          </a:p>
          <a:p>
            <a:r>
              <a:rPr lang="en-US" dirty="0" smtClean="0"/>
              <a:t>Fixed Deposit Schemes</a:t>
            </a:r>
          </a:p>
          <a:p>
            <a:endParaRPr lang="en-US" dirty="0" smtClean="0"/>
          </a:p>
          <a:p>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1126409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Provident Fund</a:t>
            </a:r>
            <a:endParaRPr lang="en-US" dirty="0"/>
          </a:p>
        </p:txBody>
      </p:sp>
      <p:sp>
        <p:nvSpPr>
          <p:cNvPr id="3" name="Content Placeholder 2"/>
          <p:cNvSpPr>
            <a:spLocks noGrp="1"/>
          </p:cNvSpPr>
          <p:nvPr>
            <p:ph idx="1"/>
          </p:nvPr>
        </p:nvSpPr>
        <p:spPr/>
        <p:txBody>
          <a:bodyPr/>
          <a:lstStyle/>
          <a:p>
            <a:r>
              <a:rPr lang="en-US" dirty="0" smtClean="0"/>
              <a:t>Statutory Provident Fund</a:t>
            </a:r>
          </a:p>
          <a:p>
            <a:r>
              <a:rPr lang="en-US" dirty="0" err="1" smtClean="0"/>
              <a:t>Recognised</a:t>
            </a:r>
            <a:r>
              <a:rPr lang="en-US" dirty="0" smtClean="0"/>
              <a:t> Provident Fund</a:t>
            </a:r>
          </a:p>
          <a:p>
            <a:r>
              <a:rPr lang="en-US" dirty="0" err="1" smtClean="0"/>
              <a:t>Unrecognised</a:t>
            </a:r>
            <a:r>
              <a:rPr lang="en-US" dirty="0" smtClean="0"/>
              <a:t> Provident Fund</a:t>
            </a:r>
          </a:p>
          <a:p>
            <a:r>
              <a:rPr lang="en-US" dirty="0" smtClean="0"/>
              <a:t>Public Provident Fund</a:t>
            </a:r>
          </a:p>
          <a:p>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3419264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6471"/>
            <a:ext cx="8229600" cy="1776196"/>
          </a:xfrm>
        </p:spPr>
        <p:txBody>
          <a:bodyPr>
            <a:normAutofit fontScale="90000"/>
          </a:bodyPr>
          <a:lstStyle/>
          <a:p>
            <a:r>
              <a:rPr lang="en-US" b="1" dirty="0"/>
              <a:t>Trading of Securities in the Indian Securities Market</a:t>
            </a:r>
            <a:r>
              <a:rPr lang="en-US" dirty="0"/>
              <a:t/>
            </a:r>
            <a:br>
              <a:rPr lang="en-US" dirty="0"/>
            </a:b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2370975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240114"/>
            <a:ext cx="8229600" cy="1120587"/>
          </a:xfrm>
        </p:spPr>
        <p:txBody>
          <a:bodyPr>
            <a:normAutofit fontScale="90000"/>
          </a:bodyPr>
          <a:lstStyle/>
          <a:p>
            <a:r>
              <a:rPr lang="en-US" b="1" dirty="0"/>
              <a:t>Trading of Securities in the Indian Securities Market</a:t>
            </a:r>
            <a:r>
              <a:rPr lang="en-US" dirty="0"/>
              <a:t/>
            </a:r>
            <a:br>
              <a:rPr lang="en-US" dirty="0"/>
            </a:br>
            <a:endParaRPr lang="en-US" dirty="0"/>
          </a:p>
        </p:txBody>
      </p:sp>
      <p:sp>
        <p:nvSpPr>
          <p:cNvPr id="9" name="Content Placeholder 8"/>
          <p:cNvSpPr>
            <a:spLocks noGrp="1"/>
          </p:cNvSpPr>
          <p:nvPr>
            <p:ph idx="1"/>
          </p:nvPr>
        </p:nvSpPr>
        <p:spPr/>
        <p:txBody>
          <a:bodyPr/>
          <a:lstStyle/>
          <a:p>
            <a:endParaRPr lang="en-US" dirty="0" smtClean="0"/>
          </a:p>
          <a:p>
            <a:endParaRPr lang="en-US" dirty="0"/>
          </a:p>
          <a:p>
            <a:r>
              <a:rPr lang="en-US" dirty="0" smtClean="0"/>
              <a:t>Equity Trading</a:t>
            </a:r>
          </a:p>
          <a:p>
            <a:r>
              <a:rPr lang="en-US" dirty="0" smtClean="0"/>
              <a:t>Bond Trading</a:t>
            </a:r>
          </a:p>
          <a:p>
            <a:r>
              <a:rPr lang="en-US" dirty="0" smtClean="0"/>
              <a:t>Derivatives Trading</a:t>
            </a:r>
          </a:p>
          <a:p>
            <a:r>
              <a:rPr lang="en-US" dirty="0" smtClean="0"/>
              <a:t>Commodity Trading</a:t>
            </a:r>
          </a:p>
          <a:p>
            <a:r>
              <a:rPr lang="en-US" dirty="0" smtClean="0"/>
              <a:t>Mutual Fund Investments</a:t>
            </a: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74547"/>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107698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5567"/>
            <a:ext cx="8229600" cy="1143000"/>
          </a:xfrm>
        </p:spPr>
        <p:txBody>
          <a:bodyPr>
            <a:normAutofit fontScale="90000"/>
          </a:bodyPr>
          <a:lstStyle/>
          <a:p>
            <a:r>
              <a:rPr lang="en-US" b="1" dirty="0"/>
              <a:t>Trading of Securities in the Indian Securities Market</a:t>
            </a:r>
            <a:r>
              <a:rPr lang="en-US" dirty="0"/>
              <a:t/>
            </a:r>
            <a:br>
              <a:rPr lang="en-US" dirty="0"/>
            </a:br>
            <a:endParaRPr lang="en-US" dirty="0"/>
          </a:p>
        </p:txBody>
      </p:sp>
      <p:sp>
        <p:nvSpPr>
          <p:cNvPr id="3" name="Content Placeholder 2"/>
          <p:cNvSpPr>
            <a:spLocks noGrp="1"/>
          </p:cNvSpPr>
          <p:nvPr>
            <p:ph idx="1"/>
          </p:nvPr>
        </p:nvSpPr>
        <p:spPr>
          <a:xfrm>
            <a:off x="457200" y="1942353"/>
            <a:ext cx="8229600" cy="4183810"/>
          </a:xfrm>
        </p:spPr>
        <p:txBody>
          <a:bodyPr>
            <a:normAutofit fontScale="92500" lnSpcReduction="10000"/>
          </a:bodyPr>
          <a:lstStyle/>
          <a:p>
            <a:pPr lvl="0"/>
            <a:endParaRPr lang="en-US" dirty="0" smtClean="0"/>
          </a:p>
          <a:p>
            <a:pPr lvl="0"/>
            <a:r>
              <a:rPr lang="en-US" dirty="0" smtClean="0"/>
              <a:t>Algorithmic </a:t>
            </a:r>
            <a:r>
              <a:rPr lang="en-US" dirty="0"/>
              <a:t>Trading:</a:t>
            </a:r>
          </a:p>
          <a:p>
            <a:pPr lvl="0"/>
            <a:r>
              <a:rPr lang="en-US" dirty="0"/>
              <a:t>High-Frequency Trading (HFT):</a:t>
            </a:r>
          </a:p>
          <a:p>
            <a:r>
              <a:rPr lang="en-US" dirty="0"/>
              <a:t>Margin </a:t>
            </a:r>
            <a:r>
              <a:rPr lang="en-US" dirty="0" smtClean="0"/>
              <a:t>Trading</a:t>
            </a:r>
          </a:p>
          <a:p>
            <a:r>
              <a:rPr lang="en-US" dirty="0"/>
              <a:t>Short </a:t>
            </a:r>
            <a:r>
              <a:rPr lang="en-US" dirty="0" smtClean="0"/>
              <a:t>Selling</a:t>
            </a:r>
          </a:p>
          <a:p>
            <a:r>
              <a:rPr lang="en-US" dirty="0" smtClean="0">
                <a:effectLst/>
              </a:rPr>
              <a:t>Block Deals</a:t>
            </a:r>
          </a:p>
          <a:p>
            <a:r>
              <a:rPr lang="en-US" dirty="0" smtClean="0">
                <a:effectLst/>
              </a:rPr>
              <a:t>Market Orders and Limit Orders</a:t>
            </a:r>
          </a:p>
          <a:p>
            <a:r>
              <a:rPr lang="en-US" dirty="0" smtClean="0"/>
              <a:t>After-Hours Trading</a:t>
            </a:r>
            <a:r>
              <a:rPr lang="en-US" dirty="0" smtClean="0">
                <a:effectLst/>
              </a:rPr>
              <a:t>  </a:t>
            </a: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74547"/>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377849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Equity Trading:</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Definition: The buying and selling of company shares representing ownership in the issuing company.</a:t>
            </a:r>
          </a:p>
          <a:p>
            <a:r>
              <a:rPr lang="en-US" dirty="0"/>
              <a:t>   - Example: An investor purchasing shares of Tata Motors on the National Stock Exchange (NSE) with the expectation of benefiting from potential price appreciation.</a:t>
            </a:r>
          </a:p>
          <a:p>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1721862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Bond Trading:</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Definition: The buying and selling of debt securities that pay periodic interest and return the principal at maturity.</a:t>
            </a:r>
          </a:p>
          <a:p>
            <a:r>
              <a:rPr lang="en-US" dirty="0"/>
              <a:t>   - Example: A trader buying government bonds on the Bombay Stock Exchange (BSE) to earn interest income and potentially benefit from changes in bond prices.</a:t>
            </a:r>
            <a:r>
              <a:rPr lang="en-US" dirty="0" smtClean="0">
                <a:effectLst/>
              </a:rPr>
              <a:t> </a:t>
            </a: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3836421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100" y="28222"/>
            <a:ext cx="8789227" cy="6858000"/>
          </a:xfrm>
          <a:prstGeom prst="rect">
            <a:avLst/>
          </a:prstGeom>
        </p:spPr>
      </p:pic>
      <p:sp>
        <p:nvSpPr>
          <p:cNvPr id="3" name="TextBox 2"/>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22676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Derivatives Trading:</a:t>
            </a:r>
            <a:endParaRPr lang="en-US" dirty="0"/>
          </a:p>
        </p:txBody>
      </p:sp>
      <p:sp>
        <p:nvSpPr>
          <p:cNvPr id="3" name="Content Placeholder 2"/>
          <p:cNvSpPr>
            <a:spLocks noGrp="1"/>
          </p:cNvSpPr>
          <p:nvPr>
            <p:ph idx="1"/>
          </p:nvPr>
        </p:nvSpPr>
        <p:spPr/>
        <p:txBody>
          <a:bodyPr/>
          <a:lstStyle/>
          <a:p>
            <a:r>
              <a:rPr lang="en-US" dirty="0"/>
              <a:t>Definition: Involves financial contracts, such as futures and options, whose value is derived from an underlying asset.</a:t>
            </a:r>
          </a:p>
          <a:p>
            <a:r>
              <a:rPr lang="en-US" dirty="0"/>
              <a:t>   - Example: A speculator using Nifty futures on the NSE to bet on the future direction of the Nifty 50 index.</a:t>
            </a:r>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3469798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Commodity Trading:</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Definition: Involves the buying and selling of physical goods or commodity futures contracts.</a:t>
            </a:r>
          </a:p>
          <a:p>
            <a:r>
              <a:rPr lang="en-US" dirty="0"/>
              <a:t>   - Example: A trader on a commodity exchange like Multi Commodity Exchange (MCX) buying gold futures as a hedge against inflation.</a:t>
            </a:r>
          </a:p>
          <a:p>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851266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Currency Trading:</a:t>
            </a:r>
            <a:r>
              <a:rPr lang="en-US" dirty="0"/>
              <a:t/>
            </a:r>
            <a:br>
              <a:rPr lang="en-US" dirty="0"/>
            </a:br>
            <a:r>
              <a:rPr lang="en-US" dirty="0"/>
              <a:t> </a:t>
            </a:r>
          </a:p>
        </p:txBody>
      </p:sp>
      <p:sp>
        <p:nvSpPr>
          <p:cNvPr id="3" name="Content Placeholder 2"/>
          <p:cNvSpPr>
            <a:spLocks noGrp="1"/>
          </p:cNvSpPr>
          <p:nvPr>
            <p:ph idx="1"/>
          </p:nvPr>
        </p:nvSpPr>
        <p:spPr/>
        <p:txBody>
          <a:bodyPr/>
          <a:lstStyle/>
          <a:p>
            <a:r>
              <a:rPr lang="en-US" dirty="0"/>
              <a:t>Definition: The buying and selling of foreign currencies in the foreign exchange market.</a:t>
            </a:r>
          </a:p>
          <a:p>
            <a:r>
              <a:rPr lang="en-US" dirty="0"/>
              <a:t>   - Example: An importer using the </a:t>
            </a:r>
            <a:r>
              <a:rPr lang="en-US" dirty="0" err="1"/>
              <a:t>forex</a:t>
            </a:r>
            <a:r>
              <a:rPr lang="en-US" dirty="0"/>
              <a:t> market to exchange Indian Rupees for US Dollars to pay for imported goods.</a:t>
            </a:r>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801906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2514"/>
            <a:ext cx="8229600" cy="1143000"/>
          </a:xfrm>
        </p:spPr>
        <p:txBody>
          <a:bodyPr>
            <a:normAutofit fontScale="90000"/>
          </a:bodyPr>
          <a:lstStyle/>
          <a:p>
            <a:pPr lvl="0"/>
            <a:r>
              <a:rPr lang="en-US" b="1" dirty="0"/>
              <a:t>Mutual Fund Investments:</a:t>
            </a:r>
            <a:r>
              <a:rPr lang="en-US" dirty="0"/>
              <a:t/>
            </a:r>
            <a:br>
              <a:rPr lang="en-US" dirty="0"/>
            </a:br>
            <a:endParaRPr lang="en-US" dirty="0"/>
          </a:p>
        </p:txBody>
      </p:sp>
      <p:sp>
        <p:nvSpPr>
          <p:cNvPr id="3" name="Content Placeholder 2"/>
          <p:cNvSpPr>
            <a:spLocks noGrp="1"/>
          </p:cNvSpPr>
          <p:nvPr>
            <p:ph idx="1"/>
          </p:nvPr>
        </p:nvSpPr>
        <p:spPr>
          <a:xfrm>
            <a:off x="457200" y="1988666"/>
            <a:ext cx="8229600" cy="4525963"/>
          </a:xfrm>
        </p:spPr>
        <p:txBody>
          <a:bodyPr/>
          <a:lstStyle/>
          <a:p>
            <a:r>
              <a:rPr lang="en-US" dirty="0"/>
              <a:t>Definition: Investors pool funds, managed by Asset Management Companies (AMCs), to invest in a diversified portfolio of stocks and bonds.</a:t>
            </a:r>
          </a:p>
          <a:p>
            <a:r>
              <a:rPr lang="en-US" dirty="0"/>
              <a:t>   - Example: An individual investing in an HDFC Mutual Fund, which holds a mix of equities and debt instruments</a:t>
            </a:r>
            <a:r>
              <a:rPr lang="en-US" dirty="0" smtClean="0">
                <a:effectLst/>
              </a:rPr>
              <a:t> </a:t>
            </a: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4071448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747"/>
            <a:ext cx="8229600" cy="1143000"/>
          </a:xfrm>
        </p:spPr>
        <p:txBody>
          <a:bodyPr/>
          <a:lstStyle/>
          <a:p>
            <a:pPr lvl="0"/>
            <a:r>
              <a:rPr lang="en-US" b="1" dirty="0"/>
              <a:t>Algorithmic Trading:</a:t>
            </a:r>
            <a:endParaRPr lang="en-US" dirty="0"/>
          </a:p>
        </p:txBody>
      </p:sp>
      <p:sp>
        <p:nvSpPr>
          <p:cNvPr id="3" name="Content Placeholder 2"/>
          <p:cNvSpPr>
            <a:spLocks noGrp="1"/>
          </p:cNvSpPr>
          <p:nvPr>
            <p:ph idx="1"/>
          </p:nvPr>
        </p:nvSpPr>
        <p:spPr/>
        <p:txBody>
          <a:bodyPr/>
          <a:lstStyle/>
          <a:p>
            <a:endParaRPr lang="en-US" dirty="0" smtClean="0"/>
          </a:p>
          <a:p>
            <a:r>
              <a:rPr lang="en-US" dirty="0" smtClean="0"/>
              <a:t>Definition</a:t>
            </a:r>
            <a:r>
              <a:rPr lang="en-US" dirty="0"/>
              <a:t>: Uses computer algorithms to execute high-speed and large-volume trades based on predefined criteria.</a:t>
            </a:r>
          </a:p>
          <a:p>
            <a:r>
              <a:rPr lang="en-US" dirty="0"/>
              <a:t>   - Example: Institutional investors employing algorithmic trading strategies to capitalize on market inefficiencies or execute trades at optimal prices.</a:t>
            </a:r>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316090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511"/>
            <a:ext cx="8229600" cy="1143000"/>
          </a:xfrm>
        </p:spPr>
        <p:txBody>
          <a:bodyPr>
            <a:normAutofit fontScale="90000"/>
          </a:bodyPr>
          <a:lstStyle/>
          <a:p>
            <a:pPr lvl="0"/>
            <a:r>
              <a:rPr lang="en-US" b="1" dirty="0"/>
              <a:t>High-Frequency Trading (HFT):</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smtClean="0"/>
          </a:p>
          <a:p>
            <a:r>
              <a:rPr lang="en-US" dirty="0" smtClean="0"/>
              <a:t>Definition</a:t>
            </a:r>
            <a:r>
              <a:rPr lang="en-US" dirty="0"/>
              <a:t>: Involves executing a large number of orders at extremely high speeds using algorithms.</a:t>
            </a:r>
          </a:p>
          <a:p>
            <a:r>
              <a:rPr lang="en-US" dirty="0"/>
              <a:t>   - Example: HFT firms engaging in rapid buying and selling of securities on electronic exchanges to exploit short-term price discrepancies.</a:t>
            </a:r>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18475069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Margin Trading:</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Definition: Borrowing funds to trade more securities than the investor's capital allows.</a:t>
            </a:r>
          </a:p>
          <a:p>
            <a:r>
              <a:rPr lang="en-US" dirty="0"/>
              <a:t>   - Example: An investor using margin to buy additional shares beyond the available cash balance, amplifying both gains and losses.</a:t>
            </a:r>
          </a:p>
          <a:p>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1235131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Short Selling:</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 Definition: Selling securities that one does not own with the expectation of buying them back later at a lower price.</a:t>
            </a:r>
          </a:p>
          <a:p>
            <a:r>
              <a:rPr lang="en-US" dirty="0"/>
              <a:t>    - Example: A trader on the NSE selling shares of a company, anticipating a decline in the stock price, with the intention to repurchase them at a lower price.</a:t>
            </a:r>
            <a:r>
              <a:rPr lang="en-US" dirty="0" smtClean="0">
                <a:effectLst/>
              </a:rPr>
              <a:t> </a:t>
            </a: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74547"/>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16130778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Block Deals: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Definition: Large trades involving a significant number of shares or a substantial value.</a:t>
            </a:r>
          </a:p>
          <a:p>
            <a:r>
              <a:rPr lang="en-US" dirty="0"/>
              <a:t>    - Example: A mutual fund executing a block deal to buy or sell a substantial quantity of shares in a single transaction.</a:t>
            </a:r>
          </a:p>
          <a:p>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39737777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0862"/>
            <a:ext cx="8229600" cy="1143000"/>
          </a:xfrm>
        </p:spPr>
        <p:txBody>
          <a:bodyPr>
            <a:normAutofit fontScale="90000"/>
          </a:bodyPr>
          <a:lstStyle/>
          <a:p>
            <a:pPr lvl="0"/>
            <a:r>
              <a:rPr lang="en-US" b="1" dirty="0"/>
              <a:t>Market Orders and Limit Orders:</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Definition</a:t>
            </a:r>
            <a:r>
              <a:rPr lang="en-US" dirty="0"/>
              <a:t>: Market orders are executed at the current market price, while limit orders are executed at a specified or better price.</a:t>
            </a:r>
          </a:p>
          <a:p>
            <a:r>
              <a:rPr lang="en-US" dirty="0"/>
              <a:t>    - Example: An investor placing a market order to buy shares immediately or a limit order with a specific price condition.</a:t>
            </a:r>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3729866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0200" y="0"/>
            <a:ext cx="8460954" cy="6858000"/>
          </a:xfrm>
          <a:prstGeom prst="rect">
            <a:avLst/>
          </a:prstGeom>
        </p:spPr>
      </p:pic>
      <p:sp>
        <p:nvSpPr>
          <p:cNvPr id="3" name="TextBox 2"/>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162667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629"/>
            <a:ext cx="8229600" cy="1143000"/>
          </a:xfrm>
        </p:spPr>
        <p:txBody>
          <a:bodyPr>
            <a:normAutofit fontScale="90000"/>
          </a:bodyPr>
          <a:lstStyle/>
          <a:p>
            <a:pPr lvl="0"/>
            <a:r>
              <a:rPr lang="en-US" b="1" dirty="0"/>
              <a:t>After-Hours Trading:</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smtClean="0"/>
          </a:p>
          <a:p>
            <a:r>
              <a:rPr lang="en-US" dirty="0" smtClean="0"/>
              <a:t>- </a:t>
            </a:r>
            <a:r>
              <a:rPr lang="en-US" dirty="0"/>
              <a:t>Definition: Trading that occurs after the regular market hours.</a:t>
            </a:r>
          </a:p>
          <a:p>
            <a:r>
              <a:rPr lang="en-US" dirty="0"/>
              <a:t>    - Example: Some stock exchanges allow extended trading hours where investors can continue buying and selling securities</a:t>
            </a:r>
            <a:r>
              <a:rPr lang="en-US" dirty="0" smtClean="0">
                <a:effectLst/>
              </a:rPr>
              <a:t> </a:t>
            </a: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42449018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1294"/>
            <a:ext cx="8229600" cy="1626786"/>
          </a:xfrm>
        </p:spPr>
        <p:txBody>
          <a:bodyPr>
            <a:normAutofit fontScale="90000"/>
          </a:bodyPr>
          <a:lstStyle/>
          <a:p>
            <a:r>
              <a:rPr lang="en-US" b="1" dirty="0"/>
              <a:t>Sources of Financial Information in the Indian Securities Market</a:t>
            </a:r>
            <a:r>
              <a:rPr lang="en-US" dirty="0"/>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8350" y="334029"/>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15098515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Financial Newspapers and Magazines</a:t>
            </a:r>
            <a:br>
              <a:rPr lang="en-US" dirty="0"/>
            </a:br>
            <a:endParaRPr lang="en-US" dirty="0"/>
          </a:p>
        </p:txBody>
      </p:sp>
      <p:sp>
        <p:nvSpPr>
          <p:cNvPr id="3" name="Content Placeholder 2"/>
          <p:cNvSpPr>
            <a:spLocks noGrp="1"/>
          </p:cNvSpPr>
          <p:nvPr>
            <p:ph idx="1"/>
          </p:nvPr>
        </p:nvSpPr>
        <p:spPr/>
        <p:txBody>
          <a:bodyPr/>
          <a:lstStyle/>
          <a:p>
            <a:pPr algn="just"/>
            <a:r>
              <a:rPr lang="en-US" dirty="0"/>
              <a:t>Examples: The Economic Times, Business Standard, and Financial Express.</a:t>
            </a:r>
          </a:p>
          <a:p>
            <a:pPr algn="just"/>
            <a:r>
              <a:rPr lang="en-US" dirty="0"/>
              <a:t>   - Details: These publications provide daily updates on market trends, stock prices, and analyses of economic and financial events. Investors often rely on these sources for news and insights affecting the securities market.</a:t>
            </a:r>
            <a:r>
              <a:rPr lang="en-US" dirty="0" smtClean="0">
                <a:effectLst/>
              </a:rPr>
              <a:t> </a:t>
            </a:r>
            <a:endParaRPr lang="en-US" dirty="0"/>
          </a:p>
        </p:txBody>
      </p:sp>
    </p:spTree>
    <p:extLst>
      <p:ext uri="{BB962C8B-B14F-4D97-AF65-F5344CB8AC3E}">
        <p14:creationId xmlns:p14="http://schemas.microsoft.com/office/powerpoint/2010/main" val="23980307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Television Channels</a:t>
            </a:r>
          </a:p>
        </p:txBody>
      </p:sp>
      <p:sp>
        <p:nvSpPr>
          <p:cNvPr id="3" name="Content Placeholder 2"/>
          <p:cNvSpPr>
            <a:spLocks noGrp="1"/>
          </p:cNvSpPr>
          <p:nvPr>
            <p:ph idx="1"/>
          </p:nvPr>
        </p:nvSpPr>
        <p:spPr/>
        <p:txBody>
          <a:bodyPr/>
          <a:lstStyle/>
          <a:p>
            <a:r>
              <a:rPr lang="en-US" dirty="0"/>
              <a:t>Examples: CNBC-TV18, ET Now, and NDTV Profit.</a:t>
            </a:r>
          </a:p>
          <a:p>
            <a:r>
              <a:rPr lang="en-US" dirty="0"/>
              <a:t>   - Details: Business news channels offer real-time market updates, expert opinions, and interviews with market participants. Investors can stay informed about market movements and economic developments through these broadcasts.</a:t>
            </a:r>
            <a:r>
              <a:rPr lang="en-US" dirty="0" smtClean="0">
                <a:effectLst/>
              </a:rPr>
              <a:t> </a:t>
            </a:r>
            <a:endParaRPr lang="en-US" dirty="0"/>
          </a:p>
        </p:txBody>
      </p:sp>
    </p:spTree>
    <p:extLst>
      <p:ext uri="{BB962C8B-B14F-4D97-AF65-F5344CB8AC3E}">
        <p14:creationId xmlns:p14="http://schemas.microsoft.com/office/powerpoint/2010/main" val="16220152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Financial Websites</a:t>
            </a:r>
            <a:br>
              <a:rPr lang="en-US" dirty="0"/>
            </a:br>
            <a:endParaRPr lang="en-US" dirty="0"/>
          </a:p>
        </p:txBody>
      </p:sp>
      <p:sp>
        <p:nvSpPr>
          <p:cNvPr id="3" name="Content Placeholder 2"/>
          <p:cNvSpPr>
            <a:spLocks noGrp="1"/>
          </p:cNvSpPr>
          <p:nvPr>
            <p:ph idx="1"/>
          </p:nvPr>
        </p:nvSpPr>
        <p:spPr/>
        <p:txBody>
          <a:bodyPr/>
          <a:lstStyle/>
          <a:p>
            <a:r>
              <a:rPr lang="en-US" dirty="0"/>
              <a:t>Examples: </a:t>
            </a:r>
            <a:r>
              <a:rPr lang="en-US" dirty="0" err="1"/>
              <a:t>Moneycontrol</a:t>
            </a:r>
            <a:r>
              <a:rPr lang="en-US" dirty="0"/>
              <a:t>, </a:t>
            </a:r>
            <a:r>
              <a:rPr lang="en-US" dirty="0" err="1"/>
              <a:t>BloombergQuint</a:t>
            </a:r>
            <a:r>
              <a:rPr lang="en-US" dirty="0"/>
              <a:t>, and </a:t>
            </a:r>
            <a:r>
              <a:rPr lang="en-US" dirty="0" err="1"/>
              <a:t>Livemint</a:t>
            </a:r>
            <a:r>
              <a:rPr lang="en-US" dirty="0"/>
              <a:t>.</a:t>
            </a:r>
          </a:p>
          <a:p>
            <a:r>
              <a:rPr lang="en-US" dirty="0"/>
              <a:t>   - Details: Online platforms offer a wealth of financial information, including live stock quotes, market analysis, company financials, and economic indicators. Investors can access these websites for comprehensive financial data and news.</a:t>
            </a:r>
          </a:p>
        </p:txBody>
      </p:sp>
    </p:spTree>
    <p:extLst>
      <p:ext uri="{BB962C8B-B14F-4D97-AF65-F5344CB8AC3E}">
        <p14:creationId xmlns:p14="http://schemas.microsoft.com/office/powerpoint/2010/main" val="12615223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Stock Exchanges</a:t>
            </a:r>
          </a:p>
        </p:txBody>
      </p:sp>
      <p:sp>
        <p:nvSpPr>
          <p:cNvPr id="3" name="Content Placeholder 2"/>
          <p:cNvSpPr>
            <a:spLocks noGrp="1"/>
          </p:cNvSpPr>
          <p:nvPr>
            <p:ph idx="1"/>
          </p:nvPr>
        </p:nvSpPr>
        <p:spPr/>
        <p:txBody>
          <a:bodyPr/>
          <a:lstStyle/>
          <a:p>
            <a:r>
              <a:rPr lang="en-US" dirty="0"/>
              <a:t>Examples: National Stock Exchange (NSE) and Bombay Stock Exchange (BSE).</a:t>
            </a:r>
          </a:p>
          <a:p>
            <a:r>
              <a:rPr lang="en-US" dirty="0"/>
              <a:t>   - Details: Stock exchanges provide real-time stock prices, trading volumes, and corporate announcements. Investors can access the official websites of these exchanges for up-to-date information on listed companies.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81629"/>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37152367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2396"/>
            <a:ext cx="8229600" cy="1143000"/>
          </a:xfrm>
        </p:spPr>
        <p:txBody>
          <a:bodyPr>
            <a:normAutofit fontScale="90000"/>
          </a:bodyPr>
          <a:lstStyle/>
          <a:p>
            <a:pPr lvl="0"/>
            <a:r>
              <a:rPr lang="en-US" dirty="0"/>
              <a:t>Corporate Announcements and Reports</a:t>
            </a:r>
          </a:p>
        </p:txBody>
      </p:sp>
      <p:sp>
        <p:nvSpPr>
          <p:cNvPr id="3" name="Content Placeholder 2"/>
          <p:cNvSpPr>
            <a:spLocks noGrp="1"/>
          </p:cNvSpPr>
          <p:nvPr>
            <p:ph idx="1"/>
          </p:nvPr>
        </p:nvSpPr>
        <p:spPr/>
        <p:txBody>
          <a:bodyPr>
            <a:normAutofit/>
          </a:bodyPr>
          <a:lstStyle/>
          <a:p>
            <a:endParaRPr lang="en-US" dirty="0" smtClean="0"/>
          </a:p>
          <a:p>
            <a:r>
              <a:rPr lang="en-US" dirty="0" smtClean="0"/>
              <a:t>Examples</a:t>
            </a:r>
            <a:r>
              <a:rPr lang="en-US" dirty="0"/>
              <a:t>: Annual reports, quarterly results, and press releases.</a:t>
            </a:r>
          </a:p>
          <a:p>
            <a:r>
              <a:rPr lang="en-US" dirty="0"/>
              <a:t>   - Details: Companies release financial statements, annual reports, and updates on their performance. Investors analyze these documents to assess a company's financial health, strategy, and outlook</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40397216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Regulatory Filings</a:t>
            </a:r>
            <a:br>
              <a:rPr lang="en-US" dirty="0"/>
            </a:br>
            <a:endParaRPr lang="en-US" dirty="0"/>
          </a:p>
        </p:txBody>
      </p:sp>
      <p:sp>
        <p:nvSpPr>
          <p:cNvPr id="3" name="Content Placeholder 2"/>
          <p:cNvSpPr>
            <a:spLocks noGrp="1"/>
          </p:cNvSpPr>
          <p:nvPr>
            <p:ph idx="1"/>
          </p:nvPr>
        </p:nvSpPr>
        <p:spPr/>
        <p:txBody>
          <a:bodyPr/>
          <a:lstStyle/>
          <a:p>
            <a:r>
              <a:rPr lang="en-US" dirty="0"/>
              <a:t>Examples: Filings with the Securities and Exchange Board of India (SEBI).</a:t>
            </a:r>
          </a:p>
          <a:p>
            <a:r>
              <a:rPr lang="en-US" dirty="0"/>
              <a:t>   - Details: Companies are required to file various disclosures and reports with SEBI. These filings include details about shareholding patterns, insider trading, and other regulatory compliance matters.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2312226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Brokerage Reports</a:t>
            </a:r>
            <a:br>
              <a:rPr lang="en-US" dirty="0"/>
            </a:br>
            <a:endParaRPr lang="en-US" dirty="0"/>
          </a:p>
        </p:txBody>
      </p:sp>
      <p:sp>
        <p:nvSpPr>
          <p:cNvPr id="3" name="Content Placeholder 2"/>
          <p:cNvSpPr>
            <a:spLocks noGrp="1"/>
          </p:cNvSpPr>
          <p:nvPr>
            <p:ph idx="1"/>
          </p:nvPr>
        </p:nvSpPr>
        <p:spPr/>
        <p:txBody>
          <a:bodyPr/>
          <a:lstStyle/>
          <a:p>
            <a:r>
              <a:rPr lang="en-US" dirty="0"/>
              <a:t>Examples: Reports from brokerage houses like </a:t>
            </a:r>
            <a:r>
              <a:rPr lang="en-US" dirty="0" err="1"/>
              <a:t>Motilal</a:t>
            </a:r>
            <a:r>
              <a:rPr lang="en-US" dirty="0"/>
              <a:t> </a:t>
            </a:r>
            <a:r>
              <a:rPr lang="en-US" dirty="0" err="1"/>
              <a:t>Oswal</a:t>
            </a:r>
            <a:r>
              <a:rPr lang="en-US" dirty="0"/>
              <a:t>, HDFC Securities, and ICICI Direct.</a:t>
            </a:r>
          </a:p>
          <a:p>
            <a:r>
              <a:rPr lang="en-US" dirty="0"/>
              <a:t>   - Details: Brokerage firms publish research reports on individual stocks, sectors, and market trends. Investors use these reports for insights into investment opportunities and risks.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17040686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Credit Rating Agencies</a:t>
            </a:r>
            <a:br>
              <a:rPr lang="en-US" dirty="0"/>
            </a:br>
            <a:endParaRPr lang="en-US" dirty="0"/>
          </a:p>
        </p:txBody>
      </p:sp>
      <p:sp>
        <p:nvSpPr>
          <p:cNvPr id="3" name="Content Placeholder 2"/>
          <p:cNvSpPr>
            <a:spLocks noGrp="1"/>
          </p:cNvSpPr>
          <p:nvPr>
            <p:ph idx="1"/>
          </p:nvPr>
        </p:nvSpPr>
        <p:spPr/>
        <p:txBody>
          <a:bodyPr/>
          <a:lstStyle/>
          <a:p>
            <a:r>
              <a:rPr lang="en-US" dirty="0"/>
              <a:t>Examples: CRISIL, ICRA, and CARE.</a:t>
            </a:r>
          </a:p>
          <a:p>
            <a:r>
              <a:rPr lang="en-US" dirty="0"/>
              <a:t>   - Details: Credit rating agencies assess the creditworthiness of companies and debt instruments. Investors refer to credit ratings to evaluate the risk associated with investing in specific bonds or other debt securities.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701073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500" y="0"/>
            <a:ext cx="9003323" cy="6858000"/>
          </a:xfrm>
          <a:prstGeom prst="rect">
            <a:avLst/>
          </a:prstGeom>
        </p:spPr>
      </p:pic>
      <p:sp>
        <p:nvSpPr>
          <p:cNvPr id="3" name="TextBox 2"/>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37837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7101"/>
            <a:ext cx="8229600" cy="1143000"/>
          </a:xfrm>
        </p:spPr>
        <p:txBody>
          <a:bodyPr/>
          <a:lstStyle/>
          <a:p>
            <a:pPr lvl="0"/>
            <a:r>
              <a:rPr lang="en-US" dirty="0"/>
              <a:t>Financial Analysts and Experts</a:t>
            </a:r>
          </a:p>
        </p:txBody>
      </p:sp>
      <p:sp>
        <p:nvSpPr>
          <p:cNvPr id="3" name="Content Placeholder 2"/>
          <p:cNvSpPr>
            <a:spLocks noGrp="1"/>
          </p:cNvSpPr>
          <p:nvPr>
            <p:ph idx="1"/>
          </p:nvPr>
        </p:nvSpPr>
        <p:spPr/>
        <p:txBody>
          <a:bodyPr/>
          <a:lstStyle/>
          <a:p>
            <a:endParaRPr lang="en-US" dirty="0" smtClean="0"/>
          </a:p>
          <a:p>
            <a:r>
              <a:rPr lang="en-US" dirty="0" smtClean="0"/>
              <a:t>Examples</a:t>
            </a:r>
            <a:r>
              <a:rPr lang="en-US" dirty="0"/>
              <a:t>: Market analysts, economists, and financial experts.</a:t>
            </a:r>
          </a:p>
          <a:p>
            <a:r>
              <a:rPr lang="en-US" dirty="0"/>
              <a:t>   - Details: Insights from financial analysts and experts are often featured in various media. Investors follow their commentaries and analyses for a deeper understanding of market dynamics and investment strategies.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13883988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629"/>
            <a:ext cx="8229600" cy="1143000"/>
          </a:xfrm>
        </p:spPr>
        <p:txBody>
          <a:bodyPr/>
          <a:lstStyle/>
          <a:p>
            <a:pPr lvl="0"/>
            <a:r>
              <a:rPr lang="en-US" dirty="0"/>
              <a:t>Online Financial Portals and Apps</a:t>
            </a:r>
          </a:p>
        </p:txBody>
      </p:sp>
      <p:sp>
        <p:nvSpPr>
          <p:cNvPr id="3" name="Content Placeholder 2"/>
          <p:cNvSpPr>
            <a:spLocks noGrp="1"/>
          </p:cNvSpPr>
          <p:nvPr>
            <p:ph idx="1"/>
          </p:nvPr>
        </p:nvSpPr>
        <p:spPr/>
        <p:txBody>
          <a:bodyPr/>
          <a:lstStyle/>
          <a:p>
            <a:endParaRPr lang="en-US" dirty="0" smtClean="0"/>
          </a:p>
          <a:p>
            <a:r>
              <a:rPr lang="en-US" dirty="0" smtClean="0"/>
              <a:t>Examples</a:t>
            </a:r>
            <a:r>
              <a:rPr lang="en-US" dirty="0"/>
              <a:t>: </a:t>
            </a:r>
            <a:r>
              <a:rPr lang="en-US" dirty="0" err="1"/>
              <a:t>Moneycontrol</a:t>
            </a:r>
            <a:r>
              <a:rPr lang="en-US" dirty="0"/>
              <a:t> app, </a:t>
            </a:r>
            <a:r>
              <a:rPr lang="en-US" dirty="0" err="1"/>
              <a:t>StockEdge</a:t>
            </a:r>
            <a:r>
              <a:rPr lang="en-US" dirty="0"/>
              <a:t>, and </a:t>
            </a:r>
            <a:r>
              <a:rPr lang="en-US" dirty="0" err="1"/>
              <a:t>Investing.com</a:t>
            </a:r>
            <a:r>
              <a:rPr lang="en-US" dirty="0"/>
              <a:t>.</a:t>
            </a:r>
          </a:p>
          <a:p>
            <a:r>
              <a:rPr lang="en-US" dirty="0"/>
              <a:t>    - Details: Mobile apps and online portals offer a user-friendly interface to track stock prices, create </a:t>
            </a:r>
            <a:r>
              <a:rPr lang="en-US" dirty="0" err="1"/>
              <a:t>watchlists</a:t>
            </a:r>
            <a:r>
              <a:rPr lang="en-US" dirty="0"/>
              <a:t>, and access financial news. Investors can use these platforms for quick updates and research on the go.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36777259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387"/>
            <a:ext cx="8229600" cy="1143000"/>
          </a:xfrm>
        </p:spPr>
        <p:txBody>
          <a:bodyPr>
            <a:normAutofit fontScale="90000"/>
          </a:bodyPr>
          <a:lstStyle/>
          <a:p>
            <a:pPr lvl="0"/>
            <a:r>
              <a:rPr lang="en-US" dirty="0"/>
              <a:t>Educational Institutions and Seminars</a:t>
            </a:r>
            <a:br>
              <a:rPr lang="en-US" dirty="0"/>
            </a:b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Examples</a:t>
            </a:r>
            <a:r>
              <a:rPr lang="en-US" dirty="0"/>
              <a:t>: Seminars and workshops organized by institutions like NSE and BSE.</a:t>
            </a:r>
          </a:p>
          <a:p>
            <a:r>
              <a:rPr lang="en-US" dirty="0"/>
              <a:t>    - Details: Educational events provide investors with opportunities to learn about market trends, investment strategies, and financial instruments from industry experts.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3438860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1334"/>
            <a:ext cx="8229600" cy="1143000"/>
          </a:xfrm>
        </p:spPr>
        <p:txBody>
          <a:bodyPr>
            <a:normAutofit fontScale="90000"/>
          </a:bodyPr>
          <a:lstStyle/>
          <a:p>
            <a:pPr lvl="0"/>
            <a:r>
              <a:rPr lang="en-US" dirty="0"/>
              <a:t>Government Publications</a:t>
            </a:r>
            <a:br>
              <a:rPr lang="en-US" dirty="0"/>
            </a:br>
            <a:endParaRPr lang="en-US" dirty="0"/>
          </a:p>
        </p:txBody>
      </p:sp>
      <p:sp>
        <p:nvSpPr>
          <p:cNvPr id="3" name="Content Placeholder 2"/>
          <p:cNvSpPr>
            <a:spLocks noGrp="1"/>
          </p:cNvSpPr>
          <p:nvPr>
            <p:ph idx="1"/>
          </p:nvPr>
        </p:nvSpPr>
        <p:spPr/>
        <p:txBody>
          <a:bodyPr/>
          <a:lstStyle/>
          <a:p>
            <a:endParaRPr lang="en-US" dirty="0" smtClean="0"/>
          </a:p>
          <a:p>
            <a:r>
              <a:rPr lang="en-US" dirty="0" smtClean="0"/>
              <a:t>Examples</a:t>
            </a:r>
            <a:r>
              <a:rPr lang="en-US" dirty="0"/>
              <a:t>: Reports from the Reserve Bank of India (RBI) and Ministry of Finance.</a:t>
            </a:r>
          </a:p>
          <a:p>
            <a:r>
              <a:rPr lang="en-US" dirty="0"/>
              <a:t>    - Details: Government publications contain economic indicators, monetary policy updates, and fiscal measures that can impact the overall financial landscape.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29636940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7219"/>
            <a:ext cx="8229600" cy="1143000"/>
          </a:xfrm>
        </p:spPr>
        <p:txBody>
          <a:bodyPr/>
          <a:lstStyle/>
          <a:p>
            <a:pPr lvl="0"/>
            <a:r>
              <a:rPr lang="en-US" dirty="0"/>
              <a:t>Investor Relations Websites</a:t>
            </a:r>
          </a:p>
        </p:txBody>
      </p:sp>
      <p:sp>
        <p:nvSpPr>
          <p:cNvPr id="3" name="Content Placeholder 2"/>
          <p:cNvSpPr>
            <a:spLocks noGrp="1"/>
          </p:cNvSpPr>
          <p:nvPr>
            <p:ph idx="1"/>
          </p:nvPr>
        </p:nvSpPr>
        <p:spPr/>
        <p:txBody>
          <a:bodyPr/>
          <a:lstStyle/>
          <a:p>
            <a:endParaRPr lang="en-US" dirty="0" smtClean="0"/>
          </a:p>
          <a:p>
            <a:r>
              <a:rPr lang="en-US" dirty="0" smtClean="0"/>
              <a:t>Examples</a:t>
            </a:r>
            <a:r>
              <a:rPr lang="en-US" dirty="0"/>
              <a:t>: Company websites and dedicated investor relations sections.</a:t>
            </a:r>
          </a:p>
          <a:p>
            <a:r>
              <a:rPr lang="en-US" dirty="0"/>
              <a:t>    - Details: Many listed companies maintain sections on their websites dedicated to investor relations. These sections provide access to financial reports, presentations, and updates directly from the companies</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26402085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6393"/>
            <a:ext cx="8229600" cy="1143000"/>
          </a:xfrm>
        </p:spPr>
        <p:txBody>
          <a:bodyPr/>
          <a:lstStyle/>
          <a:p>
            <a:pPr lvl="0"/>
            <a:r>
              <a:rPr lang="en-US" dirty="0"/>
              <a:t>SEBI Website</a:t>
            </a:r>
          </a:p>
        </p:txBody>
      </p:sp>
      <p:sp>
        <p:nvSpPr>
          <p:cNvPr id="3" name="Content Placeholder 2"/>
          <p:cNvSpPr>
            <a:spLocks noGrp="1"/>
          </p:cNvSpPr>
          <p:nvPr>
            <p:ph idx="1"/>
          </p:nvPr>
        </p:nvSpPr>
        <p:spPr/>
        <p:txBody>
          <a:bodyPr/>
          <a:lstStyle/>
          <a:p>
            <a:endParaRPr lang="en-US" dirty="0" smtClean="0"/>
          </a:p>
          <a:p>
            <a:endParaRPr lang="en-US" dirty="0"/>
          </a:p>
          <a:p>
            <a:r>
              <a:rPr lang="en-US" dirty="0" smtClean="0"/>
              <a:t>Details</a:t>
            </a:r>
            <a:r>
              <a:rPr lang="en-US" dirty="0"/>
              <a:t>: The Securities and Exchange Board of India (SEBI) website is a valuable resource for regulatory updates, circulars, and guidelines. Investors can find information about market regulations and recent developments.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7562370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6039"/>
            <a:ext cx="8229600" cy="1143000"/>
          </a:xfrm>
        </p:spPr>
        <p:txBody>
          <a:bodyPr>
            <a:normAutofit fontScale="90000"/>
          </a:bodyPr>
          <a:lstStyle/>
          <a:p>
            <a:pPr lvl="0"/>
            <a:r>
              <a:rPr lang="en-US" dirty="0"/>
              <a:t>Earnings Call Transcripts</a:t>
            </a:r>
            <a:br>
              <a:rPr lang="en-US" dirty="0"/>
            </a:br>
            <a:endParaRPr lang="en-US" dirty="0"/>
          </a:p>
        </p:txBody>
      </p:sp>
      <p:sp>
        <p:nvSpPr>
          <p:cNvPr id="3" name="Content Placeholder 2"/>
          <p:cNvSpPr>
            <a:spLocks noGrp="1"/>
          </p:cNvSpPr>
          <p:nvPr>
            <p:ph idx="1"/>
          </p:nvPr>
        </p:nvSpPr>
        <p:spPr/>
        <p:txBody>
          <a:bodyPr/>
          <a:lstStyle/>
          <a:p>
            <a:endParaRPr lang="en-US" dirty="0" smtClean="0"/>
          </a:p>
          <a:p>
            <a:pPr algn="just"/>
            <a:r>
              <a:rPr lang="en-US" dirty="0" smtClean="0"/>
              <a:t>Examples</a:t>
            </a:r>
            <a:r>
              <a:rPr lang="en-US" dirty="0"/>
              <a:t>: Platforms like Seeking Alpha.</a:t>
            </a:r>
          </a:p>
          <a:p>
            <a:pPr algn="just"/>
            <a:r>
              <a:rPr lang="en-US" dirty="0"/>
              <a:t>    - Details: Earnings call transcripts provide verbatim records of company executives discussing financial results, strategies, and addressing analysts' questions during quarterly earnings calls.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41297427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0862"/>
            <a:ext cx="8229600" cy="1143000"/>
          </a:xfrm>
        </p:spPr>
        <p:txBody>
          <a:bodyPr/>
          <a:lstStyle/>
          <a:p>
            <a:pPr lvl="0"/>
            <a:r>
              <a:rPr lang="en-US" dirty="0"/>
              <a:t>Financial News Apps</a:t>
            </a:r>
          </a:p>
        </p:txBody>
      </p:sp>
      <p:sp>
        <p:nvSpPr>
          <p:cNvPr id="3" name="Content Placeholder 2"/>
          <p:cNvSpPr>
            <a:spLocks noGrp="1"/>
          </p:cNvSpPr>
          <p:nvPr>
            <p:ph idx="1"/>
          </p:nvPr>
        </p:nvSpPr>
        <p:spPr/>
        <p:txBody>
          <a:bodyPr>
            <a:normAutofit fontScale="92500" lnSpcReduction="10000"/>
          </a:bodyPr>
          <a:lstStyle/>
          <a:p>
            <a:endParaRPr lang="en-US" dirty="0" smtClean="0"/>
          </a:p>
          <a:p>
            <a:endParaRPr lang="en-US" dirty="0"/>
          </a:p>
          <a:p>
            <a:pPr algn="just"/>
            <a:r>
              <a:rPr lang="en-US" dirty="0" smtClean="0"/>
              <a:t>Examples</a:t>
            </a:r>
            <a:r>
              <a:rPr lang="en-US" dirty="0"/>
              <a:t>: Bloomberg, </a:t>
            </a:r>
            <a:r>
              <a:rPr lang="en-US" dirty="0" err="1"/>
              <a:t>Moneycontrol</a:t>
            </a:r>
            <a:r>
              <a:rPr lang="en-US" dirty="0"/>
              <a:t>, and Economic Times.</a:t>
            </a:r>
          </a:p>
          <a:p>
            <a:pPr algn="just"/>
            <a:r>
              <a:rPr lang="en-US" dirty="0"/>
              <a:t>    - Details: Mobile applications provide real-time news updates, market analyses, and personalized alerts. Investors can customize notifications based on their preferences and portfolios.</a:t>
            </a:r>
          </a:p>
          <a:p>
            <a:pPr marL="0" indent="0">
              <a:buNone/>
            </a:pP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8162566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1334"/>
            <a:ext cx="8229600" cy="1143000"/>
          </a:xfrm>
        </p:spPr>
        <p:txBody>
          <a:bodyPr>
            <a:normAutofit fontScale="90000"/>
          </a:bodyPr>
          <a:lstStyle/>
          <a:p>
            <a:pPr lvl="0"/>
            <a:r>
              <a:rPr lang="en-US" dirty="0"/>
              <a:t>Social Media Platforms</a:t>
            </a:r>
            <a:br>
              <a:rPr lang="en-US" dirty="0"/>
            </a:br>
            <a:endParaRPr lang="en-US" dirty="0"/>
          </a:p>
        </p:txBody>
      </p:sp>
      <p:sp>
        <p:nvSpPr>
          <p:cNvPr id="3" name="Content Placeholder 2"/>
          <p:cNvSpPr>
            <a:spLocks noGrp="1"/>
          </p:cNvSpPr>
          <p:nvPr>
            <p:ph idx="1"/>
          </p:nvPr>
        </p:nvSpPr>
        <p:spPr/>
        <p:txBody>
          <a:bodyPr/>
          <a:lstStyle/>
          <a:p>
            <a:endParaRPr lang="en-US" dirty="0" smtClean="0"/>
          </a:p>
          <a:p>
            <a:pPr algn="just"/>
            <a:r>
              <a:rPr lang="en-US" dirty="0" smtClean="0"/>
              <a:t>Examples</a:t>
            </a:r>
            <a:r>
              <a:rPr lang="en-US" dirty="0"/>
              <a:t>: Twitter, </a:t>
            </a:r>
            <a:r>
              <a:rPr lang="en-US" dirty="0" err="1"/>
              <a:t>StockTwits</a:t>
            </a:r>
            <a:r>
              <a:rPr lang="en-US" dirty="0"/>
              <a:t>, and LinkedIn.</a:t>
            </a:r>
          </a:p>
          <a:p>
            <a:pPr algn="just"/>
            <a:r>
              <a:rPr lang="en-US" dirty="0"/>
              <a:t>    - Details: Social media platforms offer a real-time stream of market discussions, news, and insights. Investors often follow financial influencers, analysts, and companies for timely updates and discussions.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9933878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7101"/>
            <a:ext cx="8229600" cy="1143000"/>
          </a:xfrm>
        </p:spPr>
        <p:txBody>
          <a:bodyPr/>
          <a:lstStyle/>
          <a:p>
            <a:pPr lvl="0"/>
            <a:r>
              <a:rPr lang="en-US" dirty="0"/>
              <a:t>Podcasts and Webinars</a:t>
            </a:r>
          </a:p>
        </p:txBody>
      </p:sp>
      <p:sp>
        <p:nvSpPr>
          <p:cNvPr id="3" name="Content Placeholder 2"/>
          <p:cNvSpPr>
            <a:spLocks noGrp="1"/>
          </p:cNvSpPr>
          <p:nvPr>
            <p:ph idx="1"/>
          </p:nvPr>
        </p:nvSpPr>
        <p:spPr/>
        <p:txBody>
          <a:bodyPr/>
          <a:lstStyle/>
          <a:p>
            <a:endParaRPr lang="en-US" dirty="0" smtClean="0"/>
          </a:p>
          <a:p>
            <a:r>
              <a:rPr lang="en-US" dirty="0" smtClean="0"/>
              <a:t>Examples</a:t>
            </a:r>
            <a:r>
              <a:rPr lang="en-US" dirty="0"/>
              <a:t>: Financial podcasts and webinars by industry experts.</a:t>
            </a:r>
          </a:p>
          <a:p>
            <a:r>
              <a:rPr lang="en-US" dirty="0"/>
              <a:t>    - Details: Audio and video content provide an alternative way for investors to stay informed. Podcasts and webinars cover market trends, investment strategies, and interviews with professionals.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952758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9700"/>
            <a:ext cx="9144000" cy="6572250"/>
          </a:xfrm>
          <a:prstGeom prst="rect">
            <a:avLst/>
          </a:prstGeom>
        </p:spPr>
      </p:pic>
      <p:sp>
        <p:nvSpPr>
          <p:cNvPr id="3" name="TextBox 2"/>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0720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747"/>
            <a:ext cx="8229600" cy="1143000"/>
          </a:xfrm>
        </p:spPr>
        <p:txBody>
          <a:bodyPr>
            <a:normAutofit fontScale="90000"/>
          </a:bodyPr>
          <a:lstStyle/>
          <a:p>
            <a:pPr lvl="0"/>
            <a:r>
              <a:rPr lang="en-US" dirty="0"/>
              <a:t>Stock Screeners</a:t>
            </a:r>
            <a:br>
              <a:rPr lang="en-US" dirty="0"/>
            </a:br>
            <a:endParaRPr lang="en-US" dirty="0"/>
          </a:p>
        </p:txBody>
      </p:sp>
      <p:sp>
        <p:nvSpPr>
          <p:cNvPr id="3" name="Content Placeholder 2"/>
          <p:cNvSpPr>
            <a:spLocks noGrp="1"/>
          </p:cNvSpPr>
          <p:nvPr>
            <p:ph idx="1"/>
          </p:nvPr>
        </p:nvSpPr>
        <p:spPr/>
        <p:txBody>
          <a:bodyPr/>
          <a:lstStyle/>
          <a:p>
            <a:endParaRPr lang="en-US" dirty="0" smtClean="0"/>
          </a:p>
          <a:p>
            <a:r>
              <a:rPr lang="en-US" dirty="0" smtClean="0"/>
              <a:t>Examples</a:t>
            </a:r>
            <a:r>
              <a:rPr lang="en-US" dirty="0"/>
              <a:t>: </a:t>
            </a:r>
            <a:r>
              <a:rPr lang="en-US" dirty="0" err="1"/>
              <a:t>Screener.in</a:t>
            </a:r>
            <a:r>
              <a:rPr lang="en-US" dirty="0"/>
              <a:t>, </a:t>
            </a:r>
            <a:r>
              <a:rPr lang="en-US" dirty="0" err="1"/>
              <a:t>Moneycontrol's</a:t>
            </a:r>
            <a:r>
              <a:rPr lang="en-US" dirty="0"/>
              <a:t> Stock Screener.</a:t>
            </a:r>
          </a:p>
          <a:p>
            <a:r>
              <a:rPr lang="en-US" dirty="0"/>
              <a:t>    - Details: Stock screeners help investors filter and analyze stocks based on various parameters such as financial ratios, market capitalization, and dividend yield.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74547"/>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22453544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4859"/>
            <a:ext cx="8229600" cy="1143000"/>
          </a:xfrm>
        </p:spPr>
        <p:txBody>
          <a:bodyPr>
            <a:normAutofit fontScale="90000"/>
          </a:bodyPr>
          <a:lstStyle/>
          <a:p>
            <a:pPr lvl="0"/>
            <a:r>
              <a:rPr lang="en-US" dirty="0"/>
              <a:t>Technical Analysis Platforms</a:t>
            </a:r>
            <a:br>
              <a:rPr lang="en-US" dirty="0"/>
            </a:b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Examples</a:t>
            </a:r>
            <a:r>
              <a:rPr lang="en-US" dirty="0"/>
              <a:t>: </a:t>
            </a:r>
            <a:r>
              <a:rPr lang="en-US" dirty="0" err="1"/>
              <a:t>TradingView</a:t>
            </a:r>
            <a:r>
              <a:rPr lang="en-US" dirty="0"/>
              <a:t>, </a:t>
            </a:r>
            <a:r>
              <a:rPr lang="en-US" dirty="0" err="1"/>
              <a:t>ChartInk</a:t>
            </a:r>
            <a:r>
              <a:rPr lang="en-US" dirty="0"/>
              <a:t>.</a:t>
            </a:r>
          </a:p>
          <a:p>
            <a:r>
              <a:rPr lang="en-US" dirty="0"/>
              <a:t>    - Details: Platforms dedicated to technical analysis provide charts, technical indicators, and analysis tools for investors and traders studying price movements and patterns.</a:t>
            </a:r>
            <a:r>
              <a:rPr lang="en-US" dirty="0" smtClean="0">
                <a:effectLst/>
              </a:rPr>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14523206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4608"/>
            <a:ext cx="8229600" cy="803030"/>
          </a:xfrm>
        </p:spPr>
        <p:txBody>
          <a:bodyPr>
            <a:normAutofit fontScale="90000"/>
          </a:bodyPr>
          <a:lstStyle/>
          <a:p>
            <a:pPr lvl="0"/>
            <a:r>
              <a:rPr lang="en-US" dirty="0" smtClean="0"/>
              <a:t/>
            </a:r>
            <a:br>
              <a:rPr lang="en-US" dirty="0" smtClean="0"/>
            </a:br>
            <a:r>
              <a:rPr lang="en-US" dirty="0"/>
              <a:t/>
            </a:r>
            <a:br>
              <a:rPr lang="en-US" dirty="0"/>
            </a:br>
            <a:r>
              <a:rPr lang="en-US" dirty="0" err="1" smtClean="0"/>
              <a:t>Sectoral</a:t>
            </a:r>
            <a:r>
              <a:rPr lang="en-US" dirty="0" smtClean="0"/>
              <a:t> </a:t>
            </a:r>
            <a:r>
              <a:rPr lang="en-US" dirty="0"/>
              <a:t>Reports</a:t>
            </a:r>
            <a:br>
              <a:rPr lang="en-US" dirty="0"/>
            </a:br>
            <a:r>
              <a:rPr lang="en-US" dirty="0"/>
              <a:t> </a:t>
            </a:r>
            <a:br>
              <a:rPr lang="en-US" dirty="0"/>
            </a:br>
            <a:endParaRPr lang="en-US" dirty="0"/>
          </a:p>
        </p:txBody>
      </p:sp>
      <p:sp>
        <p:nvSpPr>
          <p:cNvPr id="3" name="Content Placeholder 2"/>
          <p:cNvSpPr>
            <a:spLocks noGrp="1"/>
          </p:cNvSpPr>
          <p:nvPr>
            <p:ph idx="1"/>
          </p:nvPr>
        </p:nvSpPr>
        <p:spPr/>
        <p:txBody>
          <a:bodyPr/>
          <a:lstStyle/>
          <a:p>
            <a:r>
              <a:rPr lang="en-US" dirty="0"/>
              <a:t>Examples: Industry reports from research organizations.</a:t>
            </a:r>
          </a:p>
          <a:p>
            <a:r>
              <a:rPr lang="en-US" dirty="0"/>
              <a:t>    - Details: Reports focused on specific sectors provide in-depth analyses of industry trends, challenges, and opportunities. These reports aid investors in understanding the broader economic landscape.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37235147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Financial Blogs</a:t>
            </a:r>
            <a:br>
              <a:rPr lang="en-US" dirty="0"/>
            </a:br>
            <a:endParaRPr lang="en-US" dirty="0"/>
          </a:p>
        </p:txBody>
      </p:sp>
      <p:sp>
        <p:nvSpPr>
          <p:cNvPr id="3" name="Content Placeholder 2"/>
          <p:cNvSpPr>
            <a:spLocks noGrp="1"/>
          </p:cNvSpPr>
          <p:nvPr>
            <p:ph idx="1"/>
          </p:nvPr>
        </p:nvSpPr>
        <p:spPr/>
        <p:txBody>
          <a:bodyPr/>
          <a:lstStyle/>
          <a:p>
            <a:r>
              <a:rPr lang="en-US" dirty="0"/>
              <a:t>Examples: Market experts' blogs and investment forums.</a:t>
            </a:r>
          </a:p>
          <a:p>
            <a:r>
              <a:rPr lang="en-US" dirty="0"/>
              <a:t>    - Details: Independent financial bloggers often share market insights, analysis, and personal experiences. Investment forums allow users to discuss various investment strategies and opportunities.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32038961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2396"/>
            <a:ext cx="8229600" cy="1143000"/>
          </a:xfrm>
        </p:spPr>
        <p:txBody>
          <a:bodyPr>
            <a:normAutofit fontScale="90000"/>
          </a:bodyPr>
          <a:lstStyle/>
          <a:p>
            <a:pPr lvl="0"/>
            <a:r>
              <a:rPr lang="en-US" dirty="0"/>
              <a:t>Financial Events and Conferences</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a:t> Examples: Annual general meetings (AGMs) and industry conferences.</a:t>
            </a:r>
          </a:p>
          <a:p>
            <a:r>
              <a:rPr lang="en-US" dirty="0"/>
              <a:t>    - Details: Events and conferences provide opportunities for investors to hear directly from company management, industry leaders, and experts, gaining valuable insights into market trends and developments.</a:t>
            </a:r>
          </a:p>
          <a:p>
            <a:r>
              <a:rPr lang="en-US" dirty="0"/>
              <a:t> </a:t>
            </a:r>
          </a:p>
          <a:p>
            <a:r>
              <a:rPr lang="en-US" dirty="0"/>
              <a:t>These additional sources complement traditional channels, offering investors a diverse set of tools and information to make well-informed decisions in the Indian securities market.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17993222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0375"/>
            <a:ext cx="8229600" cy="1143000"/>
          </a:xfrm>
        </p:spPr>
        <p:txBody>
          <a:bodyPr>
            <a:normAutofit fontScale="90000"/>
          </a:bodyPr>
          <a:lstStyle/>
          <a:p>
            <a:r>
              <a:rPr lang="en-US" b="1" dirty="0"/>
              <a:t>Market Participants in the Indian Securities Market</a:t>
            </a:r>
            <a:r>
              <a:rPr lang="en-US" dirty="0"/>
              <a:t/>
            </a:r>
            <a:br>
              <a:rPr lang="en-US" dirty="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23267294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Retail </a:t>
            </a:r>
            <a:r>
              <a:rPr lang="en-US" dirty="0"/>
              <a:t>Investors:</a:t>
            </a:r>
            <a:br>
              <a:rPr lang="en-US" dirty="0"/>
            </a:br>
            <a:endParaRPr lang="en-US" dirty="0"/>
          </a:p>
        </p:txBody>
      </p:sp>
      <p:sp>
        <p:nvSpPr>
          <p:cNvPr id="3" name="Content Placeholder 2"/>
          <p:cNvSpPr>
            <a:spLocks noGrp="1"/>
          </p:cNvSpPr>
          <p:nvPr>
            <p:ph idx="1"/>
          </p:nvPr>
        </p:nvSpPr>
        <p:spPr/>
        <p:txBody>
          <a:bodyPr/>
          <a:lstStyle/>
          <a:p>
            <a:r>
              <a:rPr lang="en-US" dirty="0"/>
              <a:t>- Definition: Individuals who invest relatively small amounts of money in the securities market.</a:t>
            </a:r>
          </a:p>
          <a:p>
            <a:r>
              <a:rPr lang="en-US" dirty="0"/>
              <a:t>   - Example: A person purchasing a few shares of a popular company like Infosys through an online brokerage account.</a:t>
            </a:r>
          </a:p>
          <a:p>
            <a:pPr marL="0" indent="0">
              <a:buNone/>
            </a:pP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15189145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Institutional </a:t>
            </a:r>
            <a:r>
              <a:rPr lang="en-US" dirty="0"/>
              <a:t>Investors:</a:t>
            </a:r>
          </a:p>
        </p:txBody>
      </p:sp>
      <p:sp>
        <p:nvSpPr>
          <p:cNvPr id="3" name="Content Placeholder 2"/>
          <p:cNvSpPr>
            <a:spLocks noGrp="1"/>
          </p:cNvSpPr>
          <p:nvPr>
            <p:ph idx="1"/>
          </p:nvPr>
        </p:nvSpPr>
        <p:spPr/>
        <p:txBody>
          <a:bodyPr/>
          <a:lstStyle/>
          <a:p>
            <a:r>
              <a:rPr lang="en-US" dirty="0"/>
              <a:t>Definition: Large organizations that pool and invest money on behalf of their members or clients.</a:t>
            </a:r>
          </a:p>
          <a:p>
            <a:r>
              <a:rPr lang="en-US" dirty="0"/>
              <a:t>   - Example: Mutual funds, insurance companies, and pension funds investing in a diversified portfolio of stocks and bonds.</a:t>
            </a:r>
            <a:r>
              <a:rPr lang="en-US" dirty="0" smtClean="0">
                <a:effectLst/>
              </a:rPr>
              <a:t> </a:t>
            </a: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16739719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Foreign </a:t>
            </a:r>
            <a:r>
              <a:rPr lang="en-US" dirty="0"/>
              <a:t>Institutional Investors (FIIs):</a:t>
            </a:r>
          </a:p>
        </p:txBody>
      </p:sp>
      <p:sp>
        <p:nvSpPr>
          <p:cNvPr id="3" name="Content Placeholder 2"/>
          <p:cNvSpPr>
            <a:spLocks noGrp="1"/>
          </p:cNvSpPr>
          <p:nvPr>
            <p:ph idx="1"/>
          </p:nvPr>
        </p:nvSpPr>
        <p:spPr/>
        <p:txBody>
          <a:bodyPr/>
          <a:lstStyle/>
          <a:p>
            <a:r>
              <a:rPr lang="en-US" dirty="0"/>
              <a:t>Definition: Overseas institutions investing in the Indian securities market.</a:t>
            </a:r>
          </a:p>
          <a:p>
            <a:r>
              <a:rPr lang="en-US" dirty="0"/>
              <a:t>   - Example: A hedge fund based in the United States buying shares of an Indian company listed on the Bombay Stock Exchange.</a:t>
            </a:r>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74547"/>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17398196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Brokers</a:t>
            </a:r>
            <a:r>
              <a:rPr lang="en-US" dirty="0"/>
              <a:t>:</a:t>
            </a:r>
          </a:p>
        </p:txBody>
      </p:sp>
      <p:sp>
        <p:nvSpPr>
          <p:cNvPr id="3" name="Content Placeholder 2"/>
          <p:cNvSpPr>
            <a:spLocks noGrp="1"/>
          </p:cNvSpPr>
          <p:nvPr>
            <p:ph idx="1"/>
          </p:nvPr>
        </p:nvSpPr>
        <p:spPr/>
        <p:txBody>
          <a:bodyPr/>
          <a:lstStyle/>
          <a:p>
            <a:r>
              <a:rPr lang="en-US" dirty="0"/>
              <a:t>Definition: Intermediaries facilitating the buying and selling of securities on behalf of investors.</a:t>
            </a:r>
          </a:p>
          <a:p>
            <a:r>
              <a:rPr lang="en-US" dirty="0"/>
              <a:t>   - Example: </a:t>
            </a:r>
            <a:r>
              <a:rPr lang="en-US" dirty="0" err="1"/>
              <a:t>Zerodha</a:t>
            </a:r>
            <a:r>
              <a:rPr lang="en-US" dirty="0"/>
              <a:t>, ICICI Securities, and </a:t>
            </a:r>
            <a:r>
              <a:rPr lang="en-US" dirty="0" err="1"/>
              <a:t>Sharekhan</a:t>
            </a:r>
            <a:r>
              <a:rPr lang="en-US" dirty="0"/>
              <a:t> are brokerage firms allowing investors to execute trades on stock exchanges.</a:t>
            </a:r>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2376719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7000"/>
            <a:ext cx="9144000" cy="6599039"/>
          </a:xfrm>
          <a:prstGeom prst="rect">
            <a:avLst/>
          </a:prstGeom>
        </p:spPr>
      </p:pic>
      <p:sp>
        <p:nvSpPr>
          <p:cNvPr id="3" name="TextBox 2"/>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60590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Depositories</a:t>
            </a:r>
            <a:r>
              <a:rPr lang="en-US" dirty="0" smtClean="0">
                <a:effectLst/>
              </a:rPr>
              <a:t> </a:t>
            </a:r>
            <a:endParaRPr lang="en-US" dirty="0"/>
          </a:p>
        </p:txBody>
      </p:sp>
      <p:sp>
        <p:nvSpPr>
          <p:cNvPr id="3" name="Content Placeholder 2"/>
          <p:cNvSpPr>
            <a:spLocks noGrp="1"/>
          </p:cNvSpPr>
          <p:nvPr>
            <p:ph idx="1"/>
          </p:nvPr>
        </p:nvSpPr>
        <p:spPr/>
        <p:txBody>
          <a:bodyPr/>
          <a:lstStyle/>
          <a:p>
            <a:r>
              <a:rPr lang="en-US" dirty="0"/>
              <a:t>Definition: Organizations responsible for holding and transferring securities in electronic form.</a:t>
            </a:r>
          </a:p>
          <a:p>
            <a:r>
              <a:rPr lang="en-US" dirty="0"/>
              <a:t>   - Example: National Securities Depository Limited (NSDL) and Central Depository Services Limited (CDSL) in India maintain electronic records of ownership for traded securities.</a:t>
            </a:r>
          </a:p>
          <a:p>
            <a:pPr marL="0" indent="0">
              <a:buNone/>
            </a:pP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5589869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Stock </a:t>
            </a:r>
            <a:r>
              <a:rPr lang="en-US" dirty="0"/>
              <a:t>Exchanges:</a:t>
            </a:r>
            <a:r>
              <a:rPr lang="en-US" dirty="0" smtClean="0">
                <a:effectLst/>
              </a:rPr>
              <a:t> </a:t>
            </a:r>
            <a:endParaRPr lang="en-US" dirty="0"/>
          </a:p>
        </p:txBody>
      </p:sp>
      <p:sp>
        <p:nvSpPr>
          <p:cNvPr id="3" name="Content Placeholder 2"/>
          <p:cNvSpPr>
            <a:spLocks noGrp="1"/>
          </p:cNvSpPr>
          <p:nvPr>
            <p:ph idx="1"/>
          </p:nvPr>
        </p:nvSpPr>
        <p:spPr/>
        <p:txBody>
          <a:bodyPr/>
          <a:lstStyle/>
          <a:p>
            <a:r>
              <a:rPr lang="en-US" dirty="0"/>
              <a:t>Definition: Platforms where securities are bought and sold.</a:t>
            </a:r>
          </a:p>
          <a:p>
            <a:r>
              <a:rPr lang="en-US" dirty="0"/>
              <a:t>   - Example: National Stock Exchange (NSE) and Bombay Stock Exchange (BSE) are the primary stock exchanges in India.</a:t>
            </a:r>
          </a:p>
          <a:p>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13467114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318"/>
            <a:ext cx="8229600" cy="1143000"/>
          </a:xfrm>
        </p:spPr>
        <p:txBody>
          <a:bodyPr/>
          <a:lstStyle/>
          <a:p>
            <a:r>
              <a:rPr lang="en-US" dirty="0"/>
              <a:t>Regulators</a:t>
            </a:r>
            <a:r>
              <a:rPr lang="en-US" dirty="0" smtClean="0">
                <a:effectLst/>
              </a:rPr>
              <a:t> </a:t>
            </a:r>
            <a:endParaRPr lang="en-US" dirty="0"/>
          </a:p>
        </p:txBody>
      </p:sp>
      <p:sp>
        <p:nvSpPr>
          <p:cNvPr id="3" name="Content Placeholder 2"/>
          <p:cNvSpPr>
            <a:spLocks noGrp="1"/>
          </p:cNvSpPr>
          <p:nvPr>
            <p:ph idx="1"/>
          </p:nvPr>
        </p:nvSpPr>
        <p:spPr/>
        <p:txBody>
          <a:bodyPr/>
          <a:lstStyle/>
          <a:p>
            <a:r>
              <a:rPr lang="en-US" dirty="0"/>
              <a:t>Definition: Authorities overseeing and regulating the functioning of the securities market.</a:t>
            </a:r>
          </a:p>
          <a:p>
            <a:r>
              <a:rPr lang="en-US" dirty="0"/>
              <a:t>   - Example: Securities and Exchange Board of India (SEBI) regulates activities in the Indian securities market, ensuring fair practices and investor protection.</a:t>
            </a:r>
          </a:p>
          <a:p>
            <a:pPr marL="0" indent="0">
              <a:buNone/>
            </a:pP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41632377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Market </a:t>
            </a:r>
            <a:r>
              <a:rPr lang="en-US" dirty="0"/>
              <a:t>Makers:</a:t>
            </a:r>
            <a:br>
              <a:rPr lang="en-US" dirty="0"/>
            </a:br>
            <a:endParaRPr lang="en-US" dirty="0"/>
          </a:p>
        </p:txBody>
      </p:sp>
      <p:sp>
        <p:nvSpPr>
          <p:cNvPr id="3" name="Content Placeholder 2"/>
          <p:cNvSpPr>
            <a:spLocks noGrp="1"/>
          </p:cNvSpPr>
          <p:nvPr>
            <p:ph idx="1"/>
          </p:nvPr>
        </p:nvSpPr>
        <p:spPr/>
        <p:txBody>
          <a:bodyPr/>
          <a:lstStyle/>
          <a:p>
            <a:r>
              <a:rPr lang="en-US" dirty="0"/>
              <a:t>Definition: Entities that provide liquidity by quoting bid and ask prices for securities.</a:t>
            </a:r>
          </a:p>
          <a:p>
            <a:r>
              <a:rPr lang="en-US" dirty="0"/>
              <a:t>   - Example: Investment banks or specialized market-making firms facilitate trading by being willing to buy or sell securities at publicly quoted prices.</a:t>
            </a:r>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3188589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166"/>
            <a:ext cx="8229600" cy="1143000"/>
          </a:xfrm>
        </p:spPr>
        <p:txBody>
          <a:bodyPr/>
          <a:lstStyle/>
          <a:p>
            <a:r>
              <a:rPr lang="en-US" dirty="0"/>
              <a:t>Clearing Corporations:</a:t>
            </a:r>
          </a:p>
        </p:txBody>
      </p:sp>
      <p:sp>
        <p:nvSpPr>
          <p:cNvPr id="3" name="Content Placeholder 2"/>
          <p:cNvSpPr>
            <a:spLocks noGrp="1"/>
          </p:cNvSpPr>
          <p:nvPr>
            <p:ph idx="1"/>
          </p:nvPr>
        </p:nvSpPr>
        <p:spPr/>
        <p:txBody>
          <a:bodyPr/>
          <a:lstStyle/>
          <a:p>
            <a:r>
              <a:rPr lang="en-US" dirty="0"/>
              <a:t>Definition: Organizations responsible for ensuring the settlement of trades by clearing and settling transactions.</a:t>
            </a:r>
          </a:p>
          <a:p>
            <a:r>
              <a:rPr lang="en-US" dirty="0"/>
              <a:t>   - Example: National Securities Clearing Corporation Limited (NSCCL) for the NSE ensures the smooth settlement of trades executed on the exchange.</a:t>
            </a:r>
          </a:p>
          <a:p>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10802463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2868"/>
            <a:ext cx="8229600" cy="1143000"/>
          </a:xfrm>
        </p:spPr>
        <p:txBody>
          <a:bodyPr/>
          <a:lstStyle/>
          <a:p>
            <a:r>
              <a:rPr lang="en-US" dirty="0"/>
              <a:t>Credit Rating Agencies:</a:t>
            </a:r>
          </a:p>
        </p:txBody>
      </p:sp>
      <p:sp>
        <p:nvSpPr>
          <p:cNvPr id="3" name="Content Placeholder 2"/>
          <p:cNvSpPr>
            <a:spLocks noGrp="1"/>
          </p:cNvSpPr>
          <p:nvPr>
            <p:ph idx="1"/>
          </p:nvPr>
        </p:nvSpPr>
        <p:spPr/>
        <p:txBody>
          <a:bodyPr/>
          <a:lstStyle/>
          <a:p>
            <a:endParaRPr lang="en-US" dirty="0" smtClean="0"/>
          </a:p>
          <a:p>
            <a:r>
              <a:rPr lang="en-US" dirty="0" smtClean="0"/>
              <a:t>Definition</a:t>
            </a:r>
            <a:r>
              <a:rPr lang="en-US" dirty="0"/>
              <a:t>: Agencies assessing the creditworthiness of issuers and their securities.</a:t>
            </a:r>
          </a:p>
          <a:p>
            <a:r>
              <a:rPr lang="en-US" dirty="0"/>
              <a:t>   - Example: CRISIL, ICRA, and CARE are credit rating agencies in India that provide ratings for bonds and other debt instruments.</a:t>
            </a:r>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36449123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dirty="0" smtClean="0"/>
              <a:t/>
            </a:r>
            <a:br>
              <a:rPr lang="en-US" dirty="0" smtClean="0"/>
            </a:br>
            <a:r>
              <a:rPr lang="en-US" dirty="0"/>
              <a:t/>
            </a:r>
            <a:br>
              <a:rPr lang="en-US" dirty="0"/>
            </a:br>
            <a:r>
              <a:rPr lang="en-US" dirty="0" smtClean="0"/>
              <a:t>Investment </a:t>
            </a:r>
            <a:r>
              <a:rPr lang="en-US" dirty="0"/>
              <a:t>Bankers:</a:t>
            </a:r>
            <a:br>
              <a:rPr lang="en-US" dirty="0"/>
            </a:br>
            <a:endParaRPr lang="en-US" dirty="0"/>
          </a:p>
        </p:txBody>
      </p:sp>
      <p:sp>
        <p:nvSpPr>
          <p:cNvPr id="3" name="Content Placeholder 2"/>
          <p:cNvSpPr>
            <a:spLocks noGrp="1"/>
          </p:cNvSpPr>
          <p:nvPr>
            <p:ph idx="1"/>
          </p:nvPr>
        </p:nvSpPr>
        <p:spPr/>
        <p:txBody>
          <a:bodyPr/>
          <a:lstStyle/>
          <a:p>
            <a:r>
              <a:rPr lang="en-US" dirty="0"/>
              <a:t>Definition: Financial institutions involved in underwriting and facilitating the issuance of securities.</a:t>
            </a:r>
          </a:p>
          <a:p>
            <a:r>
              <a:rPr lang="en-US" dirty="0"/>
              <a:t>   - Example: Axis Capital, </a:t>
            </a:r>
            <a:r>
              <a:rPr lang="en-US" dirty="0" err="1"/>
              <a:t>Kotak</a:t>
            </a:r>
            <a:r>
              <a:rPr lang="en-US" dirty="0"/>
              <a:t> Investment Banking, and SBI Capital Markets play roles in bringing companies to the primary market through activities like IPOs.</a:t>
            </a:r>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36527369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Arbitrageurs</a:t>
            </a:r>
            <a:r>
              <a:rPr lang="en-US" dirty="0" smtClean="0">
                <a:effectLst/>
              </a:rPr>
              <a:t> </a:t>
            </a:r>
            <a:endParaRPr lang="en-US" dirty="0"/>
          </a:p>
        </p:txBody>
      </p:sp>
      <p:sp>
        <p:nvSpPr>
          <p:cNvPr id="3" name="Content Placeholder 2"/>
          <p:cNvSpPr>
            <a:spLocks noGrp="1"/>
          </p:cNvSpPr>
          <p:nvPr>
            <p:ph idx="1"/>
          </p:nvPr>
        </p:nvSpPr>
        <p:spPr/>
        <p:txBody>
          <a:bodyPr/>
          <a:lstStyle/>
          <a:p>
            <a:r>
              <a:rPr lang="en-US" dirty="0"/>
              <a:t>Definition: Traders who exploit price differences in different markets or securities.</a:t>
            </a:r>
          </a:p>
          <a:p>
            <a:r>
              <a:rPr lang="en-US" dirty="0"/>
              <a:t>   - Example: An arbitrageur might simultaneously buy and sell the same security in different markets to profit from short-term price discrepancies.</a:t>
            </a:r>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16189713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Hedge Funds:</a:t>
            </a:r>
          </a:p>
        </p:txBody>
      </p:sp>
      <p:sp>
        <p:nvSpPr>
          <p:cNvPr id="3" name="Content Placeholder 2"/>
          <p:cNvSpPr>
            <a:spLocks noGrp="1"/>
          </p:cNvSpPr>
          <p:nvPr>
            <p:ph idx="1"/>
          </p:nvPr>
        </p:nvSpPr>
        <p:spPr/>
        <p:txBody>
          <a:bodyPr/>
          <a:lstStyle/>
          <a:p>
            <a:r>
              <a:rPr lang="en-US" dirty="0"/>
              <a:t>Definition: Investment funds that employ various strategies to generate returns.</a:t>
            </a:r>
          </a:p>
          <a:p>
            <a:r>
              <a:rPr lang="en-US" dirty="0"/>
              <a:t>   - Example: A hedge fund may use strategies like short selling or derivatives trading in the securities market to achieve its investment goals.</a:t>
            </a:r>
          </a:p>
          <a:p>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28213835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0965"/>
            <a:ext cx="8229600" cy="1143000"/>
          </a:xfrm>
        </p:spPr>
        <p:txBody>
          <a:bodyPr/>
          <a:lstStyle/>
          <a:p>
            <a:r>
              <a:rPr lang="en-US" dirty="0" smtClean="0"/>
              <a:t>Risk</a:t>
            </a: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1898247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22338"/>
            <a:ext cx="9144000" cy="5752504"/>
          </a:xfrm>
          <a:prstGeom prst="rect">
            <a:avLst/>
          </a:prstGeom>
        </p:spPr>
      </p:pic>
      <p:sp>
        <p:nvSpPr>
          <p:cNvPr id="3" name="TextBox 2"/>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5112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a:t>
            </a:r>
            <a:endParaRPr lang="en-US" dirty="0"/>
          </a:p>
        </p:txBody>
      </p:sp>
      <p:sp>
        <p:nvSpPr>
          <p:cNvPr id="3" name="Content Placeholder 2"/>
          <p:cNvSpPr>
            <a:spLocks noGrp="1"/>
          </p:cNvSpPr>
          <p:nvPr>
            <p:ph idx="1"/>
          </p:nvPr>
        </p:nvSpPr>
        <p:spPr/>
        <p:txBody>
          <a:bodyPr/>
          <a:lstStyle/>
          <a:p>
            <a:r>
              <a:rPr lang="en-US" dirty="0" smtClean="0"/>
              <a:t>Systematic Risk</a:t>
            </a:r>
          </a:p>
          <a:p>
            <a:r>
              <a:rPr lang="en-US" dirty="0" smtClean="0"/>
              <a:t>Unsystematic Risk </a:t>
            </a: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21018039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Systematic Risk</a:t>
            </a:r>
            <a:endParaRPr lang="en-US" dirty="0"/>
          </a:p>
        </p:txBody>
      </p:sp>
      <p:sp>
        <p:nvSpPr>
          <p:cNvPr id="3" name="Content Placeholder 2"/>
          <p:cNvSpPr>
            <a:spLocks noGrp="1"/>
          </p:cNvSpPr>
          <p:nvPr>
            <p:ph idx="1"/>
          </p:nvPr>
        </p:nvSpPr>
        <p:spPr/>
        <p:txBody>
          <a:bodyPr/>
          <a:lstStyle/>
          <a:p>
            <a:r>
              <a:rPr lang="en-US" dirty="0" smtClean="0"/>
              <a:t>Market Risk</a:t>
            </a:r>
          </a:p>
          <a:p>
            <a:r>
              <a:rPr lang="en-US" dirty="0" smtClean="0"/>
              <a:t>Interest Rate Risk</a:t>
            </a:r>
            <a:endParaRPr lang="en-US" dirty="0"/>
          </a:p>
          <a:p>
            <a:r>
              <a:rPr lang="en-US" dirty="0" smtClean="0"/>
              <a:t>Purchasing Power Risk</a:t>
            </a: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36776731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Unsystematic Risk</a:t>
            </a:r>
            <a:endParaRPr lang="en-US" dirty="0"/>
          </a:p>
        </p:txBody>
      </p:sp>
      <p:sp>
        <p:nvSpPr>
          <p:cNvPr id="3" name="Content Placeholder 2"/>
          <p:cNvSpPr>
            <a:spLocks noGrp="1"/>
          </p:cNvSpPr>
          <p:nvPr>
            <p:ph idx="1"/>
          </p:nvPr>
        </p:nvSpPr>
        <p:spPr/>
        <p:txBody>
          <a:bodyPr/>
          <a:lstStyle/>
          <a:p>
            <a:r>
              <a:rPr lang="en-US" dirty="0" smtClean="0"/>
              <a:t>Business Risk</a:t>
            </a:r>
          </a:p>
          <a:p>
            <a:r>
              <a:rPr lang="en-US" dirty="0" smtClean="0"/>
              <a:t>Financial Risk</a:t>
            </a: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6515606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5598"/>
            <a:ext cx="8229600" cy="1143000"/>
          </a:xfrm>
        </p:spPr>
        <p:txBody>
          <a:bodyPr/>
          <a:lstStyle/>
          <a:p>
            <a:r>
              <a:rPr lang="en-US" dirty="0" smtClean="0"/>
              <a:t>Quantitative Analysis of Risk</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Standard Deviation and Variance- The most useful method for calculating the variability is the standard deviation and variance. </a:t>
            </a: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6763764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6266"/>
            <a:ext cx="8229600" cy="1143000"/>
          </a:xfrm>
        </p:spPr>
        <p:txBody>
          <a:bodyPr/>
          <a:lstStyle/>
          <a:p>
            <a:r>
              <a:rPr lang="en-US" dirty="0" smtClean="0"/>
              <a:t>Relationship of Risk and Return</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There is positive relation between risk and return. The ultimate objective of the investor is to derive a portfolio of securities that meets his preferences for risk and return.</a:t>
            </a: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2217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5670"/>
            <a:ext cx="8229600" cy="1143000"/>
          </a:xfrm>
        </p:spPr>
        <p:txBody>
          <a:bodyPr/>
          <a:lstStyle/>
          <a:p>
            <a:r>
              <a:rPr lang="en-US" dirty="0" smtClean="0"/>
              <a:t>The Indian Securities Market</a:t>
            </a: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7698382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Securities</a:t>
            </a:r>
            <a:endParaRPr lang="en-US" dirty="0"/>
          </a:p>
        </p:txBody>
      </p:sp>
      <p:sp>
        <p:nvSpPr>
          <p:cNvPr id="3" name="Content Placeholder 2"/>
          <p:cNvSpPr>
            <a:spLocks noGrp="1"/>
          </p:cNvSpPr>
          <p:nvPr>
            <p:ph idx="1"/>
          </p:nvPr>
        </p:nvSpPr>
        <p:spPr/>
        <p:txBody>
          <a:bodyPr/>
          <a:lstStyle/>
          <a:p>
            <a:r>
              <a:rPr lang="en-US" dirty="0" smtClean="0"/>
              <a:t>Equity Shares or Ordinary shares</a:t>
            </a:r>
          </a:p>
          <a:p>
            <a:r>
              <a:rPr lang="en-US" dirty="0" smtClean="0"/>
              <a:t>Preference Shares</a:t>
            </a:r>
          </a:p>
          <a:p>
            <a:r>
              <a:rPr lang="en-US" dirty="0" smtClean="0"/>
              <a:t>Debentures</a:t>
            </a: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5330492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Markets</a:t>
            </a:r>
            <a:endParaRPr lang="en-US" dirty="0"/>
          </a:p>
        </p:txBody>
      </p:sp>
      <p:sp>
        <p:nvSpPr>
          <p:cNvPr id="3" name="Content Placeholder 2"/>
          <p:cNvSpPr>
            <a:spLocks noGrp="1"/>
          </p:cNvSpPr>
          <p:nvPr>
            <p:ph idx="1"/>
          </p:nvPr>
        </p:nvSpPr>
        <p:spPr/>
        <p:txBody>
          <a:bodyPr/>
          <a:lstStyle/>
          <a:p>
            <a:r>
              <a:rPr lang="en-US" dirty="0" smtClean="0"/>
              <a:t>New Issues Market</a:t>
            </a:r>
          </a:p>
          <a:p>
            <a:r>
              <a:rPr lang="en-US" dirty="0" smtClean="0"/>
              <a:t>The Stock Market</a:t>
            </a:r>
            <a:endParaRPr lang="en-US" dirty="0"/>
          </a:p>
          <a:p>
            <a:r>
              <a:rPr lang="en-US" dirty="0" smtClean="0"/>
              <a:t>Commodity Market</a:t>
            </a: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20207012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1688"/>
            <a:ext cx="8229600" cy="1143000"/>
          </a:xfrm>
        </p:spPr>
        <p:txBody>
          <a:bodyPr/>
          <a:lstStyle/>
          <a:p>
            <a:r>
              <a:rPr lang="en-US" dirty="0" smtClean="0"/>
              <a:t>Important Stock Markets in India</a:t>
            </a:r>
            <a:endParaRPr lang="en-US" dirty="0"/>
          </a:p>
        </p:txBody>
      </p:sp>
      <p:sp>
        <p:nvSpPr>
          <p:cNvPr id="3" name="Content Placeholder 2"/>
          <p:cNvSpPr>
            <a:spLocks noGrp="1"/>
          </p:cNvSpPr>
          <p:nvPr>
            <p:ph idx="1"/>
          </p:nvPr>
        </p:nvSpPr>
        <p:spPr/>
        <p:txBody>
          <a:bodyPr/>
          <a:lstStyle/>
          <a:p>
            <a:endParaRPr lang="en-US" dirty="0" smtClean="0"/>
          </a:p>
          <a:p>
            <a:r>
              <a:rPr lang="en-US" dirty="0" smtClean="0"/>
              <a:t>National Stock Exchange</a:t>
            </a:r>
            <a:endParaRPr lang="en-US" dirty="0"/>
          </a:p>
          <a:p>
            <a:r>
              <a:rPr lang="en-US" dirty="0" smtClean="0"/>
              <a:t>Bombay Stock Exchange</a:t>
            </a:r>
          </a:p>
          <a:p>
            <a:r>
              <a:rPr lang="en-US" dirty="0" smtClean="0"/>
              <a:t>Over the counter exchange of India</a:t>
            </a:r>
            <a:endParaRPr lang="en-US" dirty="0"/>
          </a:p>
          <a:p>
            <a:r>
              <a:rPr lang="en-US" dirty="0" smtClean="0"/>
              <a:t>Inter-connected Stock Exchange</a:t>
            </a:r>
          </a:p>
          <a:p>
            <a:r>
              <a:rPr lang="en-US" dirty="0" smtClean="0"/>
              <a:t>National Commodity and Derivatives Exchange Limited</a:t>
            </a:r>
          </a:p>
          <a:p>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25079155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Institutions</a:t>
            </a:r>
            <a:endParaRPr lang="en-US" dirty="0"/>
          </a:p>
        </p:txBody>
      </p:sp>
      <p:sp>
        <p:nvSpPr>
          <p:cNvPr id="3" name="Content Placeholder 2"/>
          <p:cNvSpPr>
            <a:spLocks noGrp="1"/>
          </p:cNvSpPr>
          <p:nvPr>
            <p:ph idx="1"/>
          </p:nvPr>
        </p:nvSpPr>
        <p:spPr/>
        <p:txBody>
          <a:bodyPr/>
          <a:lstStyle/>
          <a:p>
            <a:r>
              <a:rPr lang="en-US" dirty="0" smtClean="0"/>
              <a:t>Reserve Bank of India</a:t>
            </a:r>
          </a:p>
          <a:p>
            <a:r>
              <a:rPr lang="en-US" dirty="0" smtClean="0"/>
              <a:t>Banks</a:t>
            </a:r>
          </a:p>
          <a:p>
            <a:r>
              <a:rPr lang="en-US" dirty="0" smtClean="0"/>
              <a:t>Insurance Companies</a:t>
            </a:r>
          </a:p>
          <a:p>
            <a:r>
              <a:rPr lang="en-US" dirty="0" smtClean="0"/>
              <a:t>Investment Banks</a:t>
            </a:r>
          </a:p>
          <a:p>
            <a:r>
              <a:rPr lang="en-US" dirty="0" smtClean="0"/>
              <a:t>Mutual Funds</a:t>
            </a:r>
          </a:p>
          <a:p>
            <a:r>
              <a:rPr lang="en-US" dirty="0" smtClean="0"/>
              <a:t>Hedge Funds</a:t>
            </a:r>
          </a:p>
          <a:p>
            <a:r>
              <a:rPr lang="en-US" dirty="0" smtClean="0"/>
              <a:t>Pension Funds</a:t>
            </a: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65950" y="166688"/>
            <a:ext cx="20002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585" y="6289488"/>
            <a:ext cx="8875615" cy="369332"/>
          </a:xfrm>
          <a:prstGeom prst="rect">
            <a:avLst/>
          </a:prstGeom>
          <a:noFill/>
        </p:spPr>
        <p:txBody>
          <a:bodyPr wrap="square" rtlCol="0">
            <a:spAutoFit/>
          </a:bodyPr>
          <a:lstStyle/>
          <a:p>
            <a:r>
              <a:rPr lang="en-US" dirty="0" err="1" smtClean="0"/>
              <a:t>B.Com</a:t>
            </a:r>
            <a:r>
              <a:rPr lang="en-US" dirty="0" smtClean="0"/>
              <a:t> (H) </a:t>
            </a:r>
            <a:r>
              <a:rPr lang="en-US" dirty="0"/>
              <a:t>VI Semester                                                                       </a:t>
            </a:r>
            <a:r>
              <a:rPr lang="en-US" dirty="0" smtClean="0"/>
              <a:t>    Fundamentals of Investment                                                                            </a:t>
            </a:r>
            <a:endParaRPr lang="en-US" dirty="0"/>
          </a:p>
        </p:txBody>
      </p:sp>
    </p:spTree>
    <p:extLst>
      <p:ext uri="{BB962C8B-B14F-4D97-AF65-F5344CB8AC3E}">
        <p14:creationId xmlns:p14="http://schemas.microsoft.com/office/powerpoint/2010/main" val="2807648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TotalTime>
  <Words>3743</Words>
  <Application>Microsoft Macintosh PowerPoint</Application>
  <PresentationFormat>On-screen Show (4:3)</PresentationFormat>
  <Paragraphs>372</Paragraphs>
  <Slides>101</Slides>
  <Notes>0</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Office Theme</vt:lpstr>
      <vt:lpstr>Course Name: Fundamentals of Investment </vt:lpstr>
      <vt:lpstr>Course Learning Objectives</vt:lpstr>
      <vt:lpstr>Week 1: 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Alternative Forms of Investment</vt:lpstr>
      <vt:lpstr>Government Securities</vt:lpstr>
      <vt:lpstr>Life Insurance</vt:lpstr>
      <vt:lpstr>UTI</vt:lpstr>
      <vt:lpstr>Commercial Banks</vt:lpstr>
      <vt:lpstr>Provident Fund</vt:lpstr>
      <vt:lpstr>Trading of Securities in the Indian Securities Market </vt:lpstr>
      <vt:lpstr>Trading of Securities in the Indian Securities Market </vt:lpstr>
      <vt:lpstr>Trading of Securities in the Indian Securities Market </vt:lpstr>
      <vt:lpstr>Equity Trading: </vt:lpstr>
      <vt:lpstr>Bond Trading: </vt:lpstr>
      <vt:lpstr>Derivatives Trading:</vt:lpstr>
      <vt:lpstr>Commodity Trading: </vt:lpstr>
      <vt:lpstr>Currency Trading:  </vt:lpstr>
      <vt:lpstr>Mutual Fund Investments: </vt:lpstr>
      <vt:lpstr>Algorithmic Trading:</vt:lpstr>
      <vt:lpstr>High-Frequency Trading (HFT): </vt:lpstr>
      <vt:lpstr>Margin Trading: </vt:lpstr>
      <vt:lpstr>Short Selling: </vt:lpstr>
      <vt:lpstr>Block Deals:  </vt:lpstr>
      <vt:lpstr>Market Orders and Limit Orders: </vt:lpstr>
      <vt:lpstr>After-Hours Trading: </vt:lpstr>
      <vt:lpstr>Sources of Financial Information in the Indian Securities Market </vt:lpstr>
      <vt:lpstr>Financial Newspapers and Magazines </vt:lpstr>
      <vt:lpstr>Television Channels</vt:lpstr>
      <vt:lpstr>Financial Websites </vt:lpstr>
      <vt:lpstr>Stock Exchanges</vt:lpstr>
      <vt:lpstr>Corporate Announcements and Reports</vt:lpstr>
      <vt:lpstr>Regulatory Filings </vt:lpstr>
      <vt:lpstr>Brokerage Reports </vt:lpstr>
      <vt:lpstr>Credit Rating Agencies </vt:lpstr>
      <vt:lpstr>Financial Analysts and Experts</vt:lpstr>
      <vt:lpstr>Online Financial Portals and Apps</vt:lpstr>
      <vt:lpstr>Educational Institutions and Seminars </vt:lpstr>
      <vt:lpstr>Government Publications </vt:lpstr>
      <vt:lpstr>Investor Relations Websites</vt:lpstr>
      <vt:lpstr>SEBI Website</vt:lpstr>
      <vt:lpstr>Earnings Call Transcripts </vt:lpstr>
      <vt:lpstr>Financial News Apps</vt:lpstr>
      <vt:lpstr>Social Media Platforms </vt:lpstr>
      <vt:lpstr>Podcasts and Webinars</vt:lpstr>
      <vt:lpstr>Stock Screeners </vt:lpstr>
      <vt:lpstr>Technical Analysis Platforms </vt:lpstr>
      <vt:lpstr>  Sectoral Reports   </vt:lpstr>
      <vt:lpstr>Financial Blogs </vt:lpstr>
      <vt:lpstr>Financial Events and Conferences </vt:lpstr>
      <vt:lpstr>Market Participants in the Indian Securities Market </vt:lpstr>
      <vt:lpstr>  Retail Investors: </vt:lpstr>
      <vt:lpstr> Institutional Investors:</vt:lpstr>
      <vt:lpstr> Foreign Institutional Investors (FIIs):</vt:lpstr>
      <vt:lpstr> Brokers:</vt:lpstr>
      <vt:lpstr> Depositories </vt:lpstr>
      <vt:lpstr> Stock Exchanges: </vt:lpstr>
      <vt:lpstr>Regulators </vt:lpstr>
      <vt:lpstr>  Market Makers: </vt:lpstr>
      <vt:lpstr>Clearing Corporations:</vt:lpstr>
      <vt:lpstr>Credit Rating Agencies:</vt:lpstr>
      <vt:lpstr>   Investment Bankers: </vt:lpstr>
      <vt:lpstr>Arbitrageurs </vt:lpstr>
      <vt:lpstr>Hedge Funds:</vt:lpstr>
      <vt:lpstr>Risk</vt:lpstr>
      <vt:lpstr>Risk</vt:lpstr>
      <vt:lpstr>Systematic Risk</vt:lpstr>
      <vt:lpstr>Unsystematic Risk</vt:lpstr>
      <vt:lpstr>Quantitative Analysis of Risk</vt:lpstr>
      <vt:lpstr>Relationship of Risk and Return</vt:lpstr>
      <vt:lpstr>The Indian Securities Market</vt:lpstr>
      <vt:lpstr>Industrial Securities</vt:lpstr>
      <vt:lpstr>Markets</vt:lpstr>
      <vt:lpstr>Important Stock Markets in India</vt:lpstr>
      <vt:lpstr>Financial Institutions</vt:lpstr>
      <vt:lpstr>SEBI</vt:lpstr>
      <vt:lpstr>Week 1: Learning Outcome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Name: Fundamentals of Investment </dc:title>
  <dc:creator>Mukul</dc:creator>
  <cp:lastModifiedBy>Mukul</cp:lastModifiedBy>
  <cp:revision>6</cp:revision>
  <dcterms:created xsi:type="dcterms:W3CDTF">2024-04-17T07:39:07Z</dcterms:created>
  <dcterms:modified xsi:type="dcterms:W3CDTF">2024-04-17T13:04:54Z</dcterms:modified>
</cp:coreProperties>
</file>